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50"/>
  </p:notesMasterIdLst>
  <p:handoutMasterIdLst>
    <p:handoutMasterId r:id="rId51"/>
  </p:handoutMasterIdLst>
  <p:sldIdLst>
    <p:sldId id="307" r:id="rId5"/>
    <p:sldId id="595" r:id="rId6"/>
    <p:sldId id="594" r:id="rId7"/>
    <p:sldId id="334" r:id="rId8"/>
    <p:sldId id="675" r:id="rId9"/>
    <p:sldId id="735" r:id="rId10"/>
    <p:sldId id="723" r:id="rId11"/>
    <p:sldId id="606" r:id="rId12"/>
    <p:sldId id="598" r:id="rId13"/>
    <p:sldId id="257" r:id="rId14"/>
    <p:sldId id="259" r:id="rId15"/>
    <p:sldId id="260" r:id="rId16"/>
    <p:sldId id="676" r:id="rId17"/>
    <p:sldId id="578" r:id="rId18"/>
    <p:sldId id="677" r:id="rId19"/>
    <p:sldId id="658" r:id="rId20"/>
    <p:sldId id="729" r:id="rId21"/>
    <p:sldId id="656" r:id="rId22"/>
    <p:sldId id="731" r:id="rId23"/>
    <p:sldId id="736" r:id="rId24"/>
    <p:sldId id="659" r:id="rId25"/>
    <p:sldId id="660" r:id="rId26"/>
    <p:sldId id="664" r:id="rId27"/>
    <p:sldId id="730" r:id="rId28"/>
    <p:sldId id="283" r:id="rId29"/>
    <p:sldId id="653" r:id="rId30"/>
    <p:sldId id="311" r:id="rId31"/>
    <p:sldId id="671" r:id="rId32"/>
    <p:sldId id="727" r:id="rId33"/>
    <p:sldId id="728" r:id="rId34"/>
    <p:sldId id="724" r:id="rId35"/>
    <p:sldId id="720" r:id="rId36"/>
    <p:sldId id="721" r:id="rId37"/>
    <p:sldId id="725" r:id="rId38"/>
    <p:sldId id="733" r:id="rId39"/>
    <p:sldId id="734" r:id="rId40"/>
    <p:sldId id="737" r:id="rId41"/>
    <p:sldId id="726" r:id="rId42"/>
    <p:sldId id="739" r:id="rId43"/>
    <p:sldId id="673" r:id="rId44"/>
    <p:sldId id="324" r:id="rId45"/>
    <p:sldId id="738" r:id="rId46"/>
    <p:sldId id="719" r:id="rId47"/>
    <p:sldId id="674" r:id="rId48"/>
    <p:sldId id="306" r:id="rId49"/>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Howells" initials="JH" lastIdx="4" clrIdx="0">
    <p:extLst>
      <p:ext uri="{19B8F6BF-5375-455C-9EA6-DF929625EA0E}">
        <p15:presenceInfo xmlns:p15="http://schemas.microsoft.com/office/powerpoint/2012/main" userId="Jonathan Howell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4E15924-F815-4B54-9E40-763F7F12B9E0}" v="6" dt="2024-01-09T15:36:32.6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105" d="100"/>
          <a:sy n="105" d="100"/>
        </p:scale>
        <p:origin x="996"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microsoft.com/office/2015/10/relationships/revisionInfo" Target="revisionInfo.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135"/>
          </a:xfrm>
          <a:prstGeom prst="rect">
            <a:avLst/>
          </a:prstGeom>
        </p:spPr>
        <p:txBody>
          <a:bodyPr vert="horz" lIns="91431" tIns="45715" rIns="91431" bIns="45715" rtlCol="0"/>
          <a:lstStyle>
            <a:lvl1pPr algn="l">
              <a:defRPr sz="1200"/>
            </a:lvl1pPr>
          </a:lstStyle>
          <a:p>
            <a:r>
              <a:rPr lang="en-GB"/>
              <a:t>PENNINE EDUCATION </a:t>
            </a:r>
          </a:p>
        </p:txBody>
      </p:sp>
      <p:sp>
        <p:nvSpPr>
          <p:cNvPr id="3" name="Date Placeholder 2"/>
          <p:cNvSpPr>
            <a:spLocks noGrp="1"/>
          </p:cNvSpPr>
          <p:nvPr>
            <p:ph type="dt" sz="quarter" idx="1"/>
          </p:nvPr>
        </p:nvSpPr>
        <p:spPr>
          <a:xfrm>
            <a:off x="3850444" y="1"/>
            <a:ext cx="2945659" cy="498135"/>
          </a:xfrm>
          <a:prstGeom prst="rect">
            <a:avLst/>
          </a:prstGeom>
        </p:spPr>
        <p:txBody>
          <a:bodyPr vert="horz" lIns="91431" tIns="45715" rIns="91431" bIns="45715" rtlCol="0"/>
          <a:lstStyle>
            <a:lvl1pPr algn="r">
              <a:defRPr sz="1200"/>
            </a:lvl1pPr>
          </a:lstStyle>
          <a:p>
            <a:endParaRPr lang="en-GB"/>
          </a:p>
        </p:txBody>
      </p:sp>
      <p:sp>
        <p:nvSpPr>
          <p:cNvPr id="4" name="Footer Placeholder 3"/>
          <p:cNvSpPr>
            <a:spLocks noGrp="1"/>
          </p:cNvSpPr>
          <p:nvPr>
            <p:ph type="ftr" sz="quarter" idx="2"/>
          </p:nvPr>
        </p:nvSpPr>
        <p:spPr>
          <a:xfrm>
            <a:off x="2" y="9430093"/>
            <a:ext cx="2945659" cy="498134"/>
          </a:xfrm>
          <a:prstGeom prst="rect">
            <a:avLst/>
          </a:prstGeom>
        </p:spPr>
        <p:txBody>
          <a:bodyPr vert="horz" lIns="91431" tIns="45715" rIns="91431" bIns="45715" rtlCol="0" anchor="b"/>
          <a:lstStyle>
            <a:lvl1pPr algn="l">
              <a:defRPr sz="1200"/>
            </a:lvl1pPr>
          </a:lstStyle>
          <a:p>
            <a:endParaRPr lang="en-GB"/>
          </a:p>
        </p:txBody>
      </p:sp>
      <p:sp>
        <p:nvSpPr>
          <p:cNvPr id="5" name="Slide Number Placeholder 4"/>
          <p:cNvSpPr>
            <a:spLocks noGrp="1"/>
          </p:cNvSpPr>
          <p:nvPr>
            <p:ph type="sldNum" sz="quarter" idx="3"/>
          </p:nvPr>
        </p:nvSpPr>
        <p:spPr>
          <a:xfrm>
            <a:off x="3850444" y="9430093"/>
            <a:ext cx="2945659" cy="498134"/>
          </a:xfrm>
          <a:prstGeom prst="rect">
            <a:avLst/>
          </a:prstGeom>
        </p:spPr>
        <p:txBody>
          <a:bodyPr vert="horz" lIns="91431" tIns="45715" rIns="91431" bIns="45715" rtlCol="0" anchor="b"/>
          <a:lstStyle>
            <a:lvl1pPr algn="r">
              <a:defRPr sz="1200"/>
            </a:lvl1pPr>
          </a:lstStyle>
          <a:p>
            <a:fld id="{6259438A-FEB1-4DE6-9EA8-7965707F5748}" type="slidenum">
              <a:rPr lang="en-GB" smtClean="0"/>
              <a:t>‹#›</a:t>
            </a:fld>
            <a:endParaRPr lang="en-GB"/>
          </a:p>
        </p:txBody>
      </p:sp>
    </p:spTree>
    <p:extLst>
      <p:ext uri="{BB962C8B-B14F-4D97-AF65-F5344CB8AC3E}">
        <p14:creationId xmlns:p14="http://schemas.microsoft.com/office/powerpoint/2010/main" val="3406514659"/>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8135"/>
          </a:xfrm>
          <a:prstGeom prst="rect">
            <a:avLst/>
          </a:prstGeom>
        </p:spPr>
        <p:txBody>
          <a:bodyPr vert="horz" lIns="91431" tIns="45715" rIns="91431" bIns="45715" rtlCol="0"/>
          <a:lstStyle>
            <a:lvl1pPr algn="l">
              <a:defRPr sz="1200"/>
            </a:lvl1pPr>
          </a:lstStyle>
          <a:p>
            <a:r>
              <a:rPr lang="en-GB"/>
              <a:t>PENNINE EDUCATION </a:t>
            </a:r>
          </a:p>
        </p:txBody>
      </p:sp>
      <p:sp>
        <p:nvSpPr>
          <p:cNvPr id="3" name="Date Placeholder 2"/>
          <p:cNvSpPr>
            <a:spLocks noGrp="1"/>
          </p:cNvSpPr>
          <p:nvPr>
            <p:ph type="dt" idx="1"/>
          </p:nvPr>
        </p:nvSpPr>
        <p:spPr>
          <a:xfrm>
            <a:off x="3850444" y="1"/>
            <a:ext cx="2945659" cy="498135"/>
          </a:xfrm>
          <a:prstGeom prst="rect">
            <a:avLst/>
          </a:prstGeom>
        </p:spPr>
        <p:txBody>
          <a:bodyPr vert="horz" lIns="91431" tIns="45715" rIns="91431" bIns="45715" rtlCol="0"/>
          <a:lstStyle>
            <a:lvl1pPr algn="r">
              <a:defRPr sz="1200"/>
            </a:lvl1pPr>
          </a:lstStyle>
          <a:p>
            <a:endParaRPr lang="en-GB"/>
          </a:p>
        </p:txBody>
      </p:sp>
      <p:sp>
        <p:nvSpPr>
          <p:cNvPr id="4" name="Slide Image Placeholder 3"/>
          <p:cNvSpPr>
            <a:spLocks noGrp="1" noRot="1" noChangeAspect="1"/>
          </p:cNvSpPr>
          <p:nvPr>
            <p:ph type="sldImg" idx="2"/>
          </p:nvPr>
        </p:nvSpPr>
        <p:spPr>
          <a:xfrm>
            <a:off x="420688" y="1241425"/>
            <a:ext cx="5956300" cy="3349625"/>
          </a:xfrm>
          <a:prstGeom prst="rect">
            <a:avLst/>
          </a:prstGeom>
          <a:noFill/>
          <a:ln w="12700">
            <a:solidFill>
              <a:prstClr val="black"/>
            </a:solidFill>
          </a:ln>
        </p:spPr>
        <p:txBody>
          <a:bodyPr vert="horz" lIns="91431" tIns="45715" rIns="91431" bIns="45715" rtlCol="0" anchor="ctr"/>
          <a:lstStyle/>
          <a:p>
            <a:endParaRPr lang="en-GB"/>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31" tIns="45715" rIns="91431"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2" y="9430093"/>
            <a:ext cx="2945659" cy="498134"/>
          </a:xfrm>
          <a:prstGeom prst="rect">
            <a:avLst/>
          </a:prstGeom>
        </p:spPr>
        <p:txBody>
          <a:bodyPr vert="horz" lIns="91431" tIns="45715" rIns="91431" bIns="45715" rtlCol="0" anchor="b"/>
          <a:lstStyle>
            <a:lvl1pPr algn="l">
              <a:defRPr sz="1200"/>
            </a:lvl1pPr>
          </a:lstStyle>
          <a:p>
            <a:endParaRPr lang="en-GB"/>
          </a:p>
        </p:txBody>
      </p:sp>
      <p:sp>
        <p:nvSpPr>
          <p:cNvPr id="7" name="Slide Number Placeholder 6"/>
          <p:cNvSpPr>
            <a:spLocks noGrp="1"/>
          </p:cNvSpPr>
          <p:nvPr>
            <p:ph type="sldNum" sz="quarter" idx="5"/>
          </p:nvPr>
        </p:nvSpPr>
        <p:spPr>
          <a:xfrm>
            <a:off x="3850444" y="9430093"/>
            <a:ext cx="2945659" cy="498134"/>
          </a:xfrm>
          <a:prstGeom prst="rect">
            <a:avLst/>
          </a:prstGeom>
        </p:spPr>
        <p:txBody>
          <a:bodyPr vert="horz" lIns="91431" tIns="45715" rIns="91431" bIns="45715" rtlCol="0" anchor="b"/>
          <a:lstStyle>
            <a:lvl1pPr algn="r">
              <a:defRPr sz="1200"/>
            </a:lvl1pPr>
          </a:lstStyle>
          <a:p>
            <a:fld id="{9BF77F52-E8AF-4E11-BBE8-AC0E4787BDB4}" type="slidenum">
              <a:rPr lang="en-GB" smtClean="0"/>
              <a:t>‹#›</a:t>
            </a:fld>
            <a:endParaRPr lang="en-GB"/>
          </a:p>
        </p:txBody>
      </p:sp>
    </p:spTree>
    <p:extLst>
      <p:ext uri="{BB962C8B-B14F-4D97-AF65-F5344CB8AC3E}">
        <p14:creationId xmlns:p14="http://schemas.microsoft.com/office/powerpoint/2010/main" val="1077847620"/>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Welcome to Pennine Education's Summer Term Briefing for secondary schools.</a:t>
            </a:r>
          </a:p>
          <a:p>
            <a:r>
              <a:rPr lang="en-GB"/>
              <a:t>Some of you may have already attended the previous briefings and you may have noticed that we have now use the format of remote sessions using Microsoft Teams. Ordinarily we would have the term briefings at Hollinwood Business Centre but due to lockdown restrictions through using Microsoft teams.</a:t>
            </a:r>
          </a:p>
          <a:p>
            <a:r>
              <a:rPr lang="en-GB"/>
              <a:t>For those that are new to the briefings, welcome and to those that are new this term to have support with Pennine Education you are also welcome. I like to thank everyone for taking the time out to join us today.</a:t>
            </a:r>
          </a:p>
          <a:p>
            <a:endParaRPr lang="en-GB"/>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303733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For sixth form schools, the learner support data is collected for the previous two terms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330835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For sixth form schools, the learner support data is collected for the previous two terms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479148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For sixth form schools, the learner support data is collected for the previous two terms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340767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946815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57044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611086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660629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5614673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8183821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4130219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I’ll start with introducing Elaine for those that haven’t met or spoken to her yet. Elaine is one of the founding directors of Pennine Education and has an extensive background knowledge SIMS, Personnel, FMS, SIMS pay, Dinner Money and many more. She used to work as a SIMS and FMS consultant for Warrington Local Borough Capita then in 2014 launched Pennine Education Ltd.</a:t>
            </a:r>
          </a:p>
          <a:p>
            <a:endParaRPr lang="en-GB" dirty="0"/>
          </a:p>
          <a:p>
            <a:endParaRPr lang="en-GB" dirty="0"/>
          </a:p>
          <a:p>
            <a:r>
              <a:rPr lang="en-GB" dirty="0"/>
              <a:t>I've been with Pennine Education since September 2017 as a SIMS support consultant. I had worked in a another SIMS support unit prior to that and have also worked as a data manager in a SIMS secondary school since 2009. So I am familiar with the day-to-day challenges you face as key administrative personnel within a school. So I have a background in timetabling, assessments, Census returns, data analysis, reporting, et cetera.</a:t>
            </a:r>
          </a:p>
        </p:txBody>
      </p:sp>
      <p:sp>
        <p:nvSpPr>
          <p:cNvPr id="4" name="Header Placeholder 3"/>
          <p:cNvSpPr>
            <a:spLocks noGrp="1"/>
          </p:cNvSpPr>
          <p:nvPr>
            <p:ph type="hdr" sz="quarter" idx="10"/>
          </p:nvPr>
        </p:nvSpPr>
        <p:spPr/>
        <p:txBody>
          <a:bodyPr/>
          <a:lstStyle/>
          <a:p>
            <a:r>
              <a:rPr lang="en-GB"/>
              <a:t>PENNINE EDUCATION AUTUMN TERM BRIEFING 2020 v1.0</a:t>
            </a:r>
          </a:p>
        </p:txBody>
      </p:sp>
    </p:spTree>
    <p:extLst>
      <p:ext uri="{BB962C8B-B14F-4D97-AF65-F5344CB8AC3E}">
        <p14:creationId xmlns:p14="http://schemas.microsoft.com/office/powerpoint/2010/main" val="38194975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9327254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2728056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the spring release of Sims, there is a base file set (1800) which has been included and is necessary when ever running the create and validate routine.</a:t>
            </a:r>
          </a:p>
          <a:p>
            <a:r>
              <a:rPr lang="en-GB"/>
              <a:t>However, there may be known errors that need to be cleared so therefore ESS (previously capita) will work on producing a file set which will help clear some errors.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4887047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In the spring release of Sims, there is a base file set (1800) which has been included and is necessary when ever running the create and validate routine.</a:t>
            </a:r>
          </a:p>
          <a:p>
            <a:r>
              <a:rPr lang="en-GB"/>
              <a:t>However, there may be known errors that need to be cleared so therefore ESS (previously capita) will work on producing a file set which will help clear some errors.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26613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6262160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2302929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766934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1340096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302777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now have a look at the SIMS software updates and any new features that have been introduced with the spring version 7.198</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734932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958"/>
            <a:ext cx="5438140" cy="4467642"/>
          </a:xfrm>
        </p:spPr>
        <p:txBody>
          <a:bodyPr/>
          <a:lstStyle/>
          <a:p>
            <a:endParaRPr lang="en-GB">
              <a:cs typeface="Calibri"/>
            </a:endParaRP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5225827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now have a look at the SIMS software updates and any new features that have been introduced with the spring version 7.198</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0027291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35148560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9158243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14895362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now have a look at the SIMS software updates and any new features that have been introduced with the spring version 7.198</a:t>
            </a:r>
          </a:p>
        </p:txBody>
      </p:sp>
      <p:sp>
        <p:nvSpPr>
          <p:cNvPr id="4" name="Header Placeholder 3"/>
          <p:cNvSpPr>
            <a:spLocks noGrp="1"/>
          </p:cNvSpPr>
          <p:nvPr>
            <p:ph type="hd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t>PENNINE EDUCATION </a:t>
            </a:r>
          </a:p>
        </p:txBody>
      </p:sp>
    </p:spTree>
    <p:extLst>
      <p:ext uri="{BB962C8B-B14F-4D97-AF65-F5344CB8AC3E}">
        <p14:creationId xmlns:p14="http://schemas.microsoft.com/office/powerpoint/2010/main" val="335350997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75851991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76375383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now have a look at the SIMS software updates and any new features that have been introduced with the spring version 7.198</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8752722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Here’s just a snapshot overview of our performance summary since January last year to March this year.</a:t>
            </a:r>
          </a:p>
          <a:p>
            <a:r>
              <a:rPr lang="en-GB"/>
              <a:t>So we’ve had 876 tickets logged with a 100% service level agreement. The number of calls that resolved on first contact at 97.75%.</a:t>
            </a:r>
          </a:p>
          <a:p>
            <a:r>
              <a:rPr lang="en-GB"/>
              <a:t>We always like to improve our service so if you think there’s anything that you think we could improve on or do better please do let us know. Or even if there’s just some general feedback you’d like to send us, you can do at the following email:</a:t>
            </a:r>
          </a:p>
          <a:p>
            <a:r>
              <a:rPr lang="en-GB"/>
              <a:t>info@pennineducation.co.uk</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25039487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 is our general information.</a:t>
            </a:r>
          </a:p>
          <a:p>
            <a:r>
              <a:rPr lang="en-GB"/>
              <a:t>So to get in touch with the help desk just our number (0161) 684 2320.</a:t>
            </a:r>
          </a:p>
          <a:p>
            <a:r>
              <a:rPr lang="en-GB"/>
              <a:t>To log a ticket you can email </a:t>
            </a:r>
            <a:r>
              <a:rPr lang="en-GB">
                <a:hlinkClick r:id="rId3"/>
              </a:rPr>
              <a:t>support@pennineeducation.co.uk</a:t>
            </a:r>
            <a:endParaRPr lang="en-GB"/>
          </a:p>
          <a:p>
            <a:r>
              <a:rPr lang="en-GB"/>
              <a:t>And if a general enquiry you can email </a:t>
            </a:r>
            <a:r>
              <a:rPr lang="en-GB">
                <a:hlinkClick r:id="rId3"/>
              </a:rPr>
              <a:t>info@pennineducation.co.uk</a:t>
            </a:r>
            <a:endParaRPr lang="en-GB"/>
          </a:p>
          <a:p>
            <a:endParaRPr lang="en-GB"/>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333893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43691742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He is our general information.</a:t>
            </a:r>
          </a:p>
          <a:p>
            <a:r>
              <a:rPr lang="en-GB"/>
              <a:t>So to get in touch with the help desk just our number (0161) 684 2320.</a:t>
            </a:r>
          </a:p>
          <a:p>
            <a:r>
              <a:rPr lang="en-GB"/>
              <a:t>To log a ticket you can email </a:t>
            </a:r>
            <a:r>
              <a:rPr lang="en-GB">
                <a:hlinkClick r:id="rId3"/>
              </a:rPr>
              <a:t>support@pennineeducation.co.uk</a:t>
            </a:r>
            <a:endParaRPr lang="en-GB"/>
          </a:p>
          <a:p>
            <a:r>
              <a:rPr lang="en-GB"/>
              <a:t>And if a general enquiry you can email </a:t>
            </a:r>
            <a:r>
              <a:rPr lang="en-GB">
                <a:hlinkClick r:id="rId3"/>
              </a:rPr>
              <a:t>info@pennineducation.co.uk</a:t>
            </a:r>
            <a:endParaRPr lang="en-GB"/>
          </a:p>
          <a:p>
            <a:endParaRPr lang="en-GB"/>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63155154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We will now have a look at the SIMS software updates and any new features that have been introduced with the spring version 7.198</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67532606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I’d like to say a huge thank you for you taking your time out today to be with us. If you have any questions you can ask them now or you can actually type them and we can then just chase those up for you at a later time.</a:t>
            </a:r>
          </a:p>
          <a:p>
            <a:r>
              <a:rPr lang="en-GB"/>
              <a:t>I will stop recording shortly and I will send an email out that will give you a hyperlink to the webinar recording.</a:t>
            </a:r>
          </a:p>
          <a:p>
            <a:r>
              <a:rPr lang="en-GB"/>
              <a:t>Thank you.</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790669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7929895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Let’s take a look at the date ranges of data capture for the key areas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3700387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you can see, the Census date is next Thursday the 20</a:t>
            </a:r>
            <a:r>
              <a:rPr lang="en-GB" baseline="30000" dirty="0"/>
              <a:t>th</a:t>
            </a:r>
            <a:r>
              <a:rPr lang="en-GB" dirty="0"/>
              <a:t> May. Although the Census is set for that date, you don’t necessarily have to authorise and upload it to COLLECT or the Local Authority for that date. They normally give you a few weeks to get that data submission ready.</a:t>
            </a:r>
          </a:p>
          <a:p>
            <a:endParaRPr lang="en-GB" dirty="0"/>
          </a:p>
          <a:p>
            <a:r>
              <a:rPr lang="en-GB" dirty="0"/>
              <a:t>Is it possible to create multiple returns but the Description or name needs to be unique.</a:t>
            </a:r>
          </a:p>
          <a:p>
            <a:endParaRPr lang="en-GB" dirty="0"/>
          </a:p>
          <a:p>
            <a:r>
              <a:rPr lang="en-GB" dirty="0"/>
              <a:t>So when you create the new return the description will default to the words school Census summer 2021. However, you can amend this if you choose to do so.</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4454387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As you can see, the  Attendance data is collected from 1</a:t>
            </a:r>
            <a:r>
              <a:rPr lang="en-GB" baseline="30000"/>
              <a:t>st</a:t>
            </a:r>
            <a:r>
              <a:rPr lang="en-GB"/>
              <a:t> of January 2021 till the 4</a:t>
            </a:r>
            <a:r>
              <a:rPr lang="en-GB" baseline="30000"/>
              <a:t>th</a:t>
            </a:r>
            <a:r>
              <a:rPr lang="en-GB"/>
              <a:t> April, </a:t>
            </a:r>
            <a:r>
              <a:rPr lang="en-GB" err="1"/>
              <a:t>i.e</a:t>
            </a:r>
            <a:r>
              <a:rPr lang="en-GB"/>
              <a:t> for the Spring Term.</a:t>
            </a:r>
          </a:p>
          <a:p>
            <a:r>
              <a:rPr lang="en-GB"/>
              <a:t>Aim to make sure that there aren’t any missing marks on this date range. You can run the inbuilt Sims report to check for missing marks. Just enter the same date range as shown above when you and the reports and any missing marks will be highlighted.</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1539182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next section on the overview is the exclusions date range. As you can see, </a:t>
            </a:r>
          </a:p>
          <a:p>
            <a:r>
              <a:rPr lang="en-GB"/>
              <a:t>Exclusions are collected for the previous 2 terms, i.e. the Autumn and Spring Terms.</a:t>
            </a:r>
          </a:p>
        </p:txBody>
      </p:sp>
      <p:sp>
        <p:nvSpPr>
          <p:cNvPr id="4" name="Header Placeholder 3"/>
          <p:cNvSpPr>
            <a:spLocks noGrp="1"/>
          </p:cNvSpPr>
          <p:nvPr>
            <p:ph type="hdr" sz="quarter" idx="10"/>
          </p:nvPr>
        </p:nvSpPr>
        <p:spPr/>
        <p:txBody>
          <a:bodyPr/>
          <a:lstStyle/>
          <a:p>
            <a:r>
              <a:rPr lang="en-GB"/>
              <a:t>PENNINE EDUCATION </a:t>
            </a:r>
          </a:p>
        </p:txBody>
      </p:sp>
    </p:spTree>
    <p:extLst>
      <p:ext uri="{BB962C8B-B14F-4D97-AF65-F5344CB8AC3E}">
        <p14:creationId xmlns:p14="http://schemas.microsoft.com/office/powerpoint/2010/main" val="4209209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9340D-2AE4-4DD8-8517-4B0B1A3034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C81A35-4CA8-419D-8C19-BB50EC21C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0872439-05F8-46C2-B1B7-31F1C20DA698}"/>
              </a:ext>
            </a:extLst>
          </p:cNvPr>
          <p:cNvSpPr>
            <a:spLocks noGrp="1"/>
          </p:cNvSpPr>
          <p:nvPr>
            <p:ph type="dt" sz="half" idx="10"/>
          </p:nvPr>
        </p:nvSpPr>
        <p:spPr/>
        <p:txBody>
          <a:bodyPr/>
          <a:lstStyle/>
          <a:p>
            <a:fld id="{73F0DD33-5B07-41D4-8D0D-77DE1FE9D81C}" type="datetime1">
              <a:rPr lang="en-GB" smtClean="0"/>
              <a:t>11/01/2024</a:t>
            </a:fld>
            <a:endParaRPr lang="en-GB"/>
          </a:p>
        </p:txBody>
      </p:sp>
      <p:sp>
        <p:nvSpPr>
          <p:cNvPr id="5" name="Footer Placeholder 4">
            <a:extLst>
              <a:ext uri="{FF2B5EF4-FFF2-40B4-BE49-F238E27FC236}">
                <a16:creationId xmlns:a16="http://schemas.microsoft.com/office/drawing/2014/main" id="{13B7F8DA-73D5-4AF7-BDF3-07F0642CA68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27CAAB-3CC0-4DFE-8678-91CC95BBAC01}"/>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2307309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66E91-384F-4C98-B4FD-7EE6CD9D78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2101402-1FE4-41BF-B64F-5802DE334C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4BF28E-0A7F-44A5-8BCD-4CF874A2D7F7}"/>
              </a:ext>
            </a:extLst>
          </p:cNvPr>
          <p:cNvSpPr>
            <a:spLocks noGrp="1"/>
          </p:cNvSpPr>
          <p:nvPr>
            <p:ph type="dt" sz="half" idx="10"/>
          </p:nvPr>
        </p:nvSpPr>
        <p:spPr/>
        <p:txBody>
          <a:bodyPr/>
          <a:lstStyle/>
          <a:p>
            <a:fld id="{8B6FC0F1-4014-4067-A25F-806D61B96320}" type="datetime1">
              <a:rPr lang="en-GB" smtClean="0"/>
              <a:t>11/01/2024</a:t>
            </a:fld>
            <a:endParaRPr lang="en-GB"/>
          </a:p>
        </p:txBody>
      </p:sp>
      <p:sp>
        <p:nvSpPr>
          <p:cNvPr id="5" name="Footer Placeholder 4">
            <a:extLst>
              <a:ext uri="{FF2B5EF4-FFF2-40B4-BE49-F238E27FC236}">
                <a16:creationId xmlns:a16="http://schemas.microsoft.com/office/drawing/2014/main" id="{B7C9F809-9A91-436B-8450-58D2D3CE9D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603D54-B032-4837-ADBC-1C459412A044}"/>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1825998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5DA5CF-905C-40EA-996F-89EA3DF273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CBCC6DF-0DF8-4228-9327-1CF1DA63E9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360F20-1982-4D61-808D-A5CAC9D645FA}"/>
              </a:ext>
            </a:extLst>
          </p:cNvPr>
          <p:cNvSpPr>
            <a:spLocks noGrp="1"/>
          </p:cNvSpPr>
          <p:nvPr>
            <p:ph type="dt" sz="half" idx="10"/>
          </p:nvPr>
        </p:nvSpPr>
        <p:spPr/>
        <p:txBody>
          <a:bodyPr/>
          <a:lstStyle/>
          <a:p>
            <a:fld id="{CED4B75F-E340-4F7B-8748-A9CC361BE648}" type="datetime1">
              <a:rPr lang="en-GB" smtClean="0"/>
              <a:t>11/01/2024</a:t>
            </a:fld>
            <a:endParaRPr lang="en-GB"/>
          </a:p>
        </p:txBody>
      </p:sp>
      <p:sp>
        <p:nvSpPr>
          <p:cNvPr id="5" name="Footer Placeholder 4">
            <a:extLst>
              <a:ext uri="{FF2B5EF4-FFF2-40B4-BE49-F238E27FC236}">
                <a16:creationId xmlns:a16="http://schemas.microsoft.com/office/drawing/2014/main" id="{2562243D-AB07-4346-878F-233A5D103AE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866BF2-0E10-4A29-BEAD-73722A130130}"/>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30467946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57049"/>
            <a:ext cx="10515600" cy="1325563"/>
          </a:xfrm>
        </p:spPr>
        <p:txBody>
          <a:bodyPr/>
          <a:lstStyle/>
          <a:p>
            <a:r>
              <a:rPr lang="en-US"/>
              <a:t>Click to edit Master title style</a:t>
            </a:r>
            <a:endParaRPr lang="en-GB"/>
          </a:p>
        </p:txBody>
      </p:sp>
    </p:spTree>
    <p:extLst>
      <p:ext uri="{BB962C8B-B14F-4D97-AF65-F5344CB8AC3E}">
        <p14:creationId xmlns:p14="http://schemas.microsoft.com/office/powerpoint/2010/main" val="3538476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C06C-6347-452D-9DD9-FF20DD4FF14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1A6E592-3EDF-4E22-845C-4E3BFD9FE0CF}"/>
              </a:ext>
            </a:extLst>
          </p:cNvPr>
          <p:cNvSpPr>
            <a:spLocks noGrp="1"/>
          </p:cNvSpPr>
          <p:nvPr>
            <p:ph type="dt" sz="half" idx="10"/>
          </p:nvPr>
        </p:nvSpPr>
        <p:spPr/>
        <p:txBody>
          <a:bodyPr/>
          <a:lstStyle/>
          <a:p>
            <a:fld id="{B7D6583C-84A8-46EF-8BFB-CD9F44968788}" type="datetime1">
              <a:rPr lang="en-GB" smtClean="0"/>
              <a:t>11/01/2024</a:t>
            </a:fld>
            <a:endParaRPr lang="en-GB"/>
          </a:p>
        </p:txBody>
      </p:sp>
      <p:sp>
        <p:nvSpPr>
          <p:cNvPr id="4" name="Footer Placeholder 3">
            <a:extLst>
              <a:ext uri="{FF2B5EF4-FFF2-40B4-BE49-F238E27FC236}">
                <a16:creationId xmlns:a16="http://schemas.microsoft.com/office/drawing/2014/main" id="{FEBF7988-C90F-472C-A77E-FD4DD0B2729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F61AE2B-65F6-4933-B4C3-C12BF6B6ACA8}"/>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4111864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51278-002A-4968-BCB8-874C9FE36789}"/>
              </a:ext>
            </a:extLst>
          </p:cNvPr>
          <p:cNvSpPr>
            <a:spLocks noGrp="1"/>
          </p:cNvSpPr>
          <p:nvPr>
            <p:ph type="title"/>
          </p:nvPr>
        </p:nvSpPr>
        <p:spPr>
          <a:xfrm>
            <a:off x="0" y="1"/>
            <a:ext cx="12192000" cy="1690688"/>
          </a:xfrm>
          <a:solidFill>
            <a:schemeClr val="accent1">
              <a:lumMod val="75000"/>
            </a:schemeClr>
          </a:solidFill>
        </p:spPr>
        <p:txBody>
          <a:bodyPr/>
          <a:lstStyle>
            <a:lvl1pPr>
              <a:defRPr>
                <a:solidFill>
                  <a:schemeClr val="bg1"/>
                </a:solidFill>
              </a:defRPr>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5994D79-812C-4803-BB44-ADC30BDEAB5E}"/>
              </a:ext>
            </a:extLst>
          </p:cNvPr>
          <p:cNvSpPr>
            <a:spLocks noGrp="1"/>
          </p:cNvSpPr>
          <p:nvPr>
            <p:ph idx="1"/>
          </p:nvPr>
        </p:nvSpPr>
        <p:spPr>
          <a:xfrm>
            <a:off x="0" y="1690689"/>
            <a:ext cx="12045820" cy="4486274"/>
          </a:xfrm>
          <a:no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8008D03-4766-4AA3-A340-AC158B8CE61F}"/>
              </a:ext>
            </a:extLst>
          </p:cNvPr>
          <p:cNvSpPr>
            <a:spLocks noGrp="1"/>
          </p:cNvSpPr>
          <p:nvPr>
            <p:ph type="dt" sz="half" idx="10"/>
          </p:nvPr>
        </p:nvSpPr>
        <p:spPr/>
        <p:txBody>
          <a:bodyPr/>
          <a:lstStyle/>
          <a:p>
            <a:fld id="{B7D6583C-84A8-46EF-8BFB-CD9F44968788}" type="datetime1">
              <a:rPr lang="en-GB" smtClean="0"/>
              <a:t>11/01/2024</a:t>
            </a:fld>
            <a:endParaRPr lang="en-GB"/>
          </a:p>
        </p:txBody>
      </p:sp>
      <p:sp>
        <p:nvSpPr>
          <p:cNvPr id="5" name="Footer Placeholder 4">
            <a:extLst>
              <a:ext uri="{FF2B5EF4-FFF2-40B4-BE49-F238E27FC236}">
                <a16:creationId xmlns:a16="http://schemas.microsoft.com/office/drawing/2014/main" id="{2D1CA022-CE26-4A87-A461-FD94B8CA1D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5568AF-6CEB-447D-8CD0-DB1274476191}"/>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94056790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B8CD-A3B3-44D5-AF95-F13D1B7C66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A5F8BDF-C3E0-4587-A680-1E31772ADA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EE443D-EF80-4BA6-918B-867BB9D529AA}"/>
              </a:ext>
            </a:extLst>
          </p:cNvPr>
          <p:cNvSpPr>
            <a:spLocks noGrp="1"/>
          </p:cNvSpPr>
          <p:nvPr>
            <p:ph type="dt" sz="half" idx="10"/>
          </p:nvPr>
        </p:nvSpPr>
        <p:spPr/>
        <p:txBody>
          <a:bodyPr/>
          <a:lstStyle/>
          <a:p>
            <a:fld id="{97ED287B-8DB1-4E3C-A5C6-8BF0B4A71830}" type="datetime1">
              <a:rPr lang="en-GB" smtClean="0"/>
              <a:t>11/01/2024</a:t>
            </a:fld>
            <a:endParaRPr lang="en-GB"/>
          </a:p>
        </p:txBody>
      </p:sp>
      <p:sp>
        <p:nvSpPr>
          <p:cNvPr id="5" name="Footer Placeholder 4">
            <a:extLst>
              <a:ext uri="{FF2B5EF4-FFF2-40B4-BE49-F238E27FC236}">
                <a16:creationId xmlns:a16="http://schemas.microsoft.com/office/drawing/2014/main" id="{D08B72CD-2A9E-434E-9E21-1575EFB29D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A03B1D-74C4-493D-A8E2-FB0D27B0EE35}"/>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3103944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0DA33-E53F-45D9-82F9-94A9A802540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259DB66-ED24-443A-A6F0-A189DABAF9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A2D261E-2AFF-4B03-8E58-55F42276F31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5FC2D11-03A6-4174-BC04-C88685BB3919}"/>
              </a:ext>
            </a:extLst>
          </p:cNvPr>
          <p:cNvSpPr>
            <a:spLocks noGrp="1"/>
          </p:cNvSpPr>
          <p:nvPr>
            <p:ph type="dt" sz="half" idx="10"/>
          </p:nvPr>
        </p:nvSpPr>
        <p:spPr/>
        <p:txBody>
          <a:bodyPr/>
          <a:lstStyle/>
          <a:p>
            <a:fld id="{7AC5D7D9-0EFC-421A-A5A9-C59CE32A3CD3}" type="datetime1">
              <a:rPr lang="en-GB" smtClean="0"/>
              <a:t>11/01/2024</a:t>
            </a:fld>
            <a:endParaRPr lang="en-GB"/>
          </a:p>
        </p:txBody>
      </p:sp>
      <p:sp>
        <p:nvSpPr>
          <p:cNvPr id="6" name="Footer Placeholder 5">
            <a:extLst>
              <a:ext uri="{FF2B5EF4-FFF2-40B4-BE49-F238E27FC236}">
                <a16:creationId xmlns:a16="http://schemas.microsoft.com/office/drawing/2014/main" id="{8624398B-D832-4BA9-B2B2-7EA47D4B3D1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59816A-C1C7-4CF7-AF9E-C8E29AB517C5}"/>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112730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CE5A9-F08B-46A6-B689-DC8004FD70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FB9C16-C674-424D-A20B-235D80983E2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F728CE-2855-431F-985D-6ADAB7BD92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194917B-4B7C-4ABD-971E-1ACB40CF1F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5C4669-CEAF-4235-8B9C-430DF33EE5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2ADEF3-50C2-43E3-A837-EAE4B8BC67D8}"/>
              </a:ext>
            </a:extLst>
          </p:cNvPr>
          <p:cNvSpPr>
            <a:spLocks noGrp="1"/>
          </p:cNvSpPr>
          <p:nvPr>
            <p:ph type="dt" sz="half" idx="10"/>
          </p:nvPr>
        </p:nvSpPr>
        <p:spPr/>
        <p:txBody>
          <a:bodyPr/>
          <a:lstStyle/>
          <a:p>
            <a:fld id="{545A1EF3-87ED-4EC3-A695-895CB92FE984}" type="datetime1">
              <a:rPr lang="en-GB" smtClean="0"/>
              <a:t>11/01/2024</a:t>
            </a:fld>
            <a:endParaRPr lang="en-GB"/>
          </a:p>
        </p:txBody>
      </p:sp>
      <p:sp>
        <p:nvSpPr>
          <p:cNvPr id="8" name="Footer Placeholder 7">
            <a:extLst>
              <a:ext uri="{FF2B5EF4-FFF2-40B4-BE49-F238E27FC236}">
                <a16:creationId xmlns:a16="http://schemas.microsoft.com/office/drawing/2014/main" id="{45C861B8-8E21-4700-A048-C25675BEB6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D650A60-C92F-4278-A04A-45725318FA96}"/>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2544833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C51A0-0EAE-44AC-95D1-8D5D0A9FC04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AD5DCB6-1E6E-471D-BB74-19EF4C9A057A}"/>
              </a:ext>
            </a:extLst>
          </p:cNvPr>
          <p:cNvSpPr>
            <a:spLocks noGrp="1"/>
          </p:cNvSpPr>
          <p:nvPr>
            <p:ph type="dt" sz="half" idx="10"/>
          </p:nvPr>
        </p:nvSpPr>
        <p:spPr/>
        <p:txBody>
          <a:bodyPr/>
          <a:lstStyle/>
          <a:p>
            <a:fld id="{5D32A564-5936-4BE4-8C5D-E15E6BF238EA}" type="datetime1">
              <a:rPr lang="en-GB" smtClean="0"/>
              <a:t>11/01/2024</a:t>
            </a:fld>
            <a:endParaRPr lang="en-GB"/>
          </a:p>
        </p:txBody>
      </p:sp>
      <p:sp>
        <p:nvSpPr>
          <p:cNvPr id="4" name="Footer Placeholder 3">
            <a:extLst>
              <a:ext uri="{FF2B5EF4-FFF2-40B4-BE49-F238E27FC236}">
                <a16:creationId xmlns:a16="http://schemas.microsoft.com/office/drawing/2014/main" id="{7AE56BBB-32F9-4AE8-9415-F99C1CBCD12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4DBFE6-8668-4F40-87AC-486EEAE63120}"/>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48949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6B3584-F82D-483D-A9F7-07D48B50315F}"/>
              </a:ext>
            </a:extLst>
          </p:cNvPr>
          <p:cNvSpPr>
            <a:spLocks noGrp="1"/>
          </p:cNvSpPr>
          <p:nvPr>
            <p:ph type="dt" sz="half" idx="10"/>
          </p:nvPr>
        </p:nvSpPr>
        <p:spPr/>
        <p:txBody>
          <a:bodyPr/>
          <a:lstStyle/>
          <a:p>
            <a:fld id="{9A876C9E-7D05-47AE-86AC-DD80F6717F0C}" type="datetime1">
              <a:rPr lang="en-GB" smtClean="0"/>
              <a:t>11/01/2024</a:t>
            </a:fld>
            <a:endParaRPr lang="en-GB"/>
          </a:p>
        </p:txBody>
      </p:sp>
      <p:sp>
        <p:nvSpPr>
          <p:cNvPr id="3" name="Footer Placeholder 2">
            <a:extLst>
              <a:ext uri="{FF2B5EF4-FFF2-40B4-BE49-F238E27FC236}">
                <a16:creationId xmlns:a16="http://schemas.microsoft.com/office/drawing/2014/main" id="{E269CDB4-5B82-432E-9802-156AFC59017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F9B4E58-C0BB-4E3F-ACD4-16E5B9238DE8}"/>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149456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10EFC-C4D7-4154-8E20-114C423800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6E61E79-F9D5-42AF-B983-EA745D0902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BF7FEA5-83A0-4F5D-A8C0-F10B30D440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B3C568-69E9-4838-9E8E-3E870AE63A56}"/>
              </a:ext>
            </a:extLst>
          </p:cNvPr>
          <p:cNvSpPr>
            <a:spLocks noGrp="1"/>
          </p:cNvSpPr>
          <p:nvPr>
            <p:ph type="dt" sz="half" idx="10"/>
          </p:nvPr>
        </p:nvSpPr>
        <p:spPr/>
        <p:txBody>
          <a:bodyPr/>
          <a:lstStyle/>
          <a:p>
            <a:fld id="{05E5E51F-EA37-45C5-A4EA-1ADE389FDE31}" type="datetime1">
              <a:rPr lang="en-GB" smtClean="0"/>
              <a:t>11/01/2024</a:t>
            </a:fld>
            <a:endParaRPr lang="en-GB"/>
          </a:p>
        </p:txBody>
      </p:sp>
      <p:sp>
        <p:nvSpPr>
          <p:cNvPr id="6" name="Footer Placeholder 5">
            <a:extLst>
              <a:ext uri="{FF2B5EF4-FFF2-40B4-BE49-F238E27FC236}">
                <a16:creationId xmlns:a16="http://schemas.microsoft.com/office/drawing/2014/main" id="{1BB732CD-DD87-489E-A75D-74379C3ECE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4EBC3E-A790-4720-812D-D54D1FB405F1}"/>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1900788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3329B-BFC0-4356-851F-0CBED45ADB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D079F0-DBC4-465D-A771-527E6FC7AA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F71CF5CB-340D-4AEE-8236-18A682FF7B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577D3E-2A9A-4F0F-B613-07CE00CCBBF2}"/>
              </a:ext>
            </a:extLst>
          </p:cNvPr>
          <p:cNvSpPr>
            <a:spLocks noGrp="1"/>
          </p:cNvSpPr>
          <p:nvPr>
            <p:ph type="dt" sz="half" idx="10"/>
          </p:nvPr>
        </p:nvSpPr>
        <p:spPr/>
        <p:txBody>
          <a:bodyPr/>
          <a:lstStyle/>
          <a:p>
            <a:fld id="{0C185343-28C6-4FAC-94CF-147FBD500728}" type="datetime1">
              <a:rPr lang="en-GB" smtClean="0"/>
              <a:t>11/01/2024</a:t>
            </a:fld>
            <a:endParaRPr lang="en-GB"/>
          </a:p>
        </p:txBody>
      </p:sp>
      <p:sp>
        <p:nvSpPr>
          <p:cNvPr id="6" name="Footer Placeholder 5">
            <a:extLst>
              <a:ext uri="{FF2B5EF4-FFF2-40B4-BE49-F238E27FC236}">
                <a16:creationId xmlns:a16="http://schemas.microsoft.com/office/drawing/2014/main" id="{BC4FF0DA-152C-4097-9CAB-C6960D270CE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5416EBA-E64F-465B-92EB-3E923055B1CF}"/>
              </a:ext>
            </a:extLst>
          </p:cNvPr>
          <p:cNvSpPr>
            <a:spLocks noGrp="1"/>
          </p:cNvSpPr>
          <p:nvPr>
            <p:ph type="sldNum" sz="quarter" idx="12"/>
          </p:nvPr>
        </p:nvSpPr>
        <p:spPr/>
        <p:txBody>
          <a:bodyPr/>
          <a:lstStyle/>
          <a:p>
            <a:fld id="{F75BEDCC-98F4-4D33-AEC7-00096AFDE82C}" type="slidenum">
              <a:rPr lang="en-GB" smtClean="0"/>
              <a:t>‹#›</a:t>
            </a:fld>
            <a:endParaRPr lang="en-GB"/>
          </a:p>
        </p:txBody>
      </p:sp>
    </p:spTree>
    <p:extLst>
      <p:ext uri="{BB962C8B-B14F-4D97-AF65-F5344CB8AC3E}">
        <p14:creationId xmlns:p14="http://schemas.microsoft.com/office/powerpoint/2010/main" val="42459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692845-2DBC-436C-800A-F816C582A3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B15BF1-5822-4118-A6FE-9CA53D72D2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07A20C-F1FB-4473-837F-3EA857D5D8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D6583C-84A8-46EF-8BFB-CD9F44968788}" type="datetime1">
              <a:rPr lang="en-GB" smtClean="0"/>
              <a:t>11/01/2024</a:t>
            </a:fld>
            <a:endParaRPr lang="en-GB"/>
          </a:p>
        </p:txBody>
      </p:sp>
      <p:sp>
        <p:nvSpPr>
          <p:cNvPr id="5" name="Footer Placeholder 4">
            <a:extLst>
              <a:ext uri="{FF2B5EF4-FFF2-40B4-BE49-F238E27FC236}">
                <a16:creationId xmlns:a16="http://schemas.microsoft.com/office/drawing/2014/main" id="{A103398F-9347-4E12-A394-30F4D7059E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7F52B14-589D-4E95-A678-B7C56129C2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5BEDCC-98F4-4D33-AEC7-00096AFDE82C}" type="slidenum">
              <a:rPr lang="en-GB" smtClean="0"/>
              <a:t>‹#›</a:t>
            </a:fld>
            <a:endParaRPr lang="en-GB"/>
          </a:p>
        </p:txBody>
      </p:sp>
    </p:spTree>
    <p:extLst>
      <p:ext uri="{BB962C8B-B14F-4D97-AF65-F5344CB8AC3E}">
        <p14:creationId xmlns:p14="http://schemas.microsoft.com/office/powerpoint/2010/main" val="196509020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61"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pennineeducation.co.uk/"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gov.uk/guidance/complete-the-school-census/data-items-2021-to-2022"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mailto:jarmstrong@pennineeducation.co.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524000" y="3602038"/>
            <a:ext cx="9144000" cy="1655762"/>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GB" b="1">
                <a:latin typeface="Arial" panose="020B0604020202020204" pitchFamily="34" charset="0"/>
                <a:cs typeface="Arial" panose="020B0604020202020204" pitchFamily="34" charset="0"/>
              </a:rPr>
              <a:t>Welcome to the </a:t>
            </a:r>
          </a:p>
          <a:p>
            <a:pPr marL="0" indent="0" algn="ctr">
              <a:buNone/>
            </a:pPr>
            <a:r>
              <a:rPr lang="en-GB" b="1">
                <a:latin typeface="Arial" panose="020B0604020202020204" pitchFamily="34" charset="0"/>
                <a:cs typeface="Arial" panose="020B0604020202020204" pitchFamily="34" charset="0"/>
              </a:rPr>
              <a:t>Pennine Education Summer Term Briefing</a:t>
            </a:r>
          </a:p>
          <a:p>
            <a:pPr marL="0" indent="0" algn="ctr">
              <a:buNone/>
            </a:pPr>
            <a:endParaRPr lang="en-GB" b="1">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06185" y="624747"/>
            <a:ext cx="6710358" cy="2682882"/>
          </a:xfrm>
          <a:prstGeom prst="rect">
            <a:avLst/>
          </a:prstGeom>
        </p:spPr>
      </p:pic>
      <p:sp>
        <p:nvSpPr>
          <p:cNvPr id="2" name="Title 1">
            <a:extLst>
              <a:ext uri="{FF2B5EF4-FFF2-40B4-BE49-F238E27FC236}">
                <a16:creationId xmlns:a16="http://schemas.microsoft.com/office/drawing/2014/main" id="{89E648B8-38FB-42F4-85CB-BE0872F13558}"/>
              </a:ext>
            </a:extLst>
          </p:cNvPr>
          <p:cNvSpPr>
            <a:spLocks noGrp="1"/>
          </p:cNvSpPr>
          <p:nvPr>
            <p:ph type="title"/>
          </p:nvPr>
        </p:nvSpPr>
        <p:spPr>
          <a:xfrm>
            <a:off x="0" y="3568391"/>
            <a:ext cx="12192000" cy="3292196"/>
          </a:xfrm>
        </p:spPr>
        <p:txBody>
          <a:bodyPr/>
          <a:lstStyle/>
          <a:p>
            <a:pPr algn="ctr"/>
            <a:r>
              <a:rPr lang="en-GB" b="1" dirty="0">
                <a:cs typeface="Calibri Light"/>
              </a:rPr>
              <a:t>Welcome to Pennine Education Spring Term Briefing  10</a:t>
            </a:r>
            <a:r>
              <a:rPr lang="en-GB" b="1" baseline="30000" dirty="0">
                <a:cs typeface="Calibri Light"/>
              </a:rPr>
              <a:t>th</a:t>
            </a:r>
            <a:r>
              <a:rPr lang="en-GB" b="1" dirty="0">
                <a:cs typeface="Calibri Light"/>
              </a:rPr>
              <a:t>  Jan 2024</a:t>
            </a:r>
          </a:p>
        </p:txBody>
      </p:sp>
    </p:spTree>
    <p:extLst>
      <p:ext uri="{BB962C8B-B14F-4D97-AF65-F5344CB8AC3E}">
        <p14:creationId xmlns:p14="http://schemas.microsoft.com/office/powerpoint/2010/main" val="3552253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CCDDE23-6035-6B93-EAFB-D2C24F7C6718}"/>
              </a:ext>
            </a:extLst>
          </p:cNvPr>
          <p:cNvPicPr>
            <a:picLocks noChangeAspect="1"/>
          </p:cNvPicPr>
          <p:nvPr/>
        </p:nvPicPr>
        <p:blipFill>
          <a:blip r:embed="rId3"/>
          <a:stretch>
            <a:fillRect/>
          </a:stretch>
        </p:blipFill>
        <p:spPr>
          <a:xfrm>
            <a:off x="1756804" y="2878090"/>
            <a:ext cx="8173579" cy="3376043"/>
          </a:xfrm>
          <a:prstGeom prst="rect">
            <a:avLst/>
          </a:prstGeom>
          <a:ln w="38100">
            <a:solidFill>
              <a:schemeClr val="tx1"/>
            </a:solidFill>
          </a:ln>
        </p:spPr>
      </p:pic>
      <p:sp>
        <p:nvSpPr>
          <p:cNvPr id="5" name="Text Placeholder 2"/>
          <p:cNvSpPr txBox="1">
            <a:spLocks/>
          </p:cNvSpPr>
          <p:nvPr/>
        </p:nvSpPr>
        <p:spPr>
          <a:xfrm>
            <a:off x="467543" y="908719"/>
            <a:ext cx="11207989" cy="504057"/>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1"/>
            <a:endParaRPr lang="en-GB" dirty="0"/>
          </a:p>
          <a:p>
            <a:pPr lvl="1"/>
            <a:endParaRPr lang="en-GB" dirty="0"/>
          </a:p>
          <a:p>
            <a:pPr lvl="1" algn="ctr"/>
            <a:r>
              <a:rPr lang="en-GB" sz="4400" b="1" dirty="0">
                <a:latin typeface="Arial" panose="020B0604020202020204" pitchFamily="34" charset="0"/>
                <a:cs typeface="Arial" panose="020B0604020202020204" pitchFamily="34" charset="0"/>
              </a:rPr>
              <a:t>Collection Dates</a:t>
            </a:r>
          </a:p>
          <a:p>
            <a:pPr lvl="1"/>
            <a:endParaRPr lang="en-GB" dirty="0"/>
          </a:p>
          <a:p>
            <a:endParaRPr lang="en-US" sz="2800" dirty="0"/>
          </a:p>
        </p:txBody>
      </p:sp>
      <p:sp>
        <p:nvSpPr>
          <p:cNvPr id="2" name="Title 1">
            <a:extLst>
              <a:ext uri="{FF2B5EF4-FFF2-40B4-BE49-F238E27FC236}">
                <a16:creationId xmlns:a16="http://schemas.microsoft.com/office/drawing/2014/main" id="{CC527D20-95F0-488C-8ACC-3D3E9489D45A}"/>
              </a:ext>
            </a:extLst>
          </p:cNvPr>
          <p:cNvSpPr>
            <a:spLocks noGrp="1"/>
          </p:cNvSpPr>
          <p:nvPr>
            <p:ph type="title"/>
          </p:nvPr>
        </p:nvSpPr>
        <p:spPr/>
        <p:txBody>
          <a:bodyPr/>
          <a:lstStyle/>
          <a:p>
            <a:r>
              <a:rPr lang="en-GB" b="1"/>
              <a:t>Census Reference Date</a:t>
            </a:r>
            <a:endParaRPr lang="en-US"/>
          </a:p>
        </p:txBody>
      </p:sp>
      <p:grpSp>
        <p:nvGrpSpPr>
          <p:cNvPr id="10" name="Group 9"/>
          <p:cNvGrpSpPr/>
          <p:nvPr/>
        </p:nvGrpSpPr>
        <p:grpSpPr>
          <a:xfrm>
            <a:off x="1900630" y="2390623"/>
            <a:ext cx="7089375" cy="1200866"/>
            <a:chOff x="1460909" y="3088158"/>
            <a:chExt cx="6893954" cy="1200866"/>
          </a:xfrm>
        </p:grpSpPr>
        <p:sp>
          <p:nvSpPr>
            <p:cNvPr id="6" name="Rectangle 5"/>
            <p:cNvSpPr/>
            <p:nvPr/>
          </p:nvSpPr>
          <p:spPr>
            <a:xfrm>
              <a:off x="1460909" y="4000992"/>
              <a:ext cx="3379146" cy="288032"/>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ular Callout 6"/>
            <p:cNvSpPr/>
            <p:nvPr/>
          </p:nvSpPr>
          <p:spPr>
            <a:xfrm>
              <a:off x="2714751" y="3088158"/>
              <a:ext cx="5640112" cy="393558"/>
            </a:xfrm>
            <a:prstGeom prst="wedgeRectCallout">
              <a:avLst>
                <a:gd name="adj1" fmla="val -21029"/>
                <a:gd name="adj2" fmla="val 157359"/>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0" dirty="0">
                  <a:solidFill>
                    <a:srgbClr val="000000"/>
                  </a:solidFill>
                  <a:latin typeface="Arial" panose="020B0604020202020204" pitchFamily="34" charset="0"/>
                  <a:cs typeface="Arial" panose="020B0604020202020204" pitchFamily="34" charset="0"/>
                </a:rPr>
                <a:t>The Census Reference Date is set to 18/01/2022</a:t>
              </a:r>
            </a:p>
          </p:txBody>
        </p:sp>
      </p:grpSp>
    </p:spTree>
    <p:extLst>
      <p:ext uri="{BB962C8B-B14F-4D97-AF65-F5344CB8AC3E}">
        <p14:creationId xmlns:p14="http://schemas.microsoft.com/office/powerpoint/2010/main" val="42322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1A4B645-E363-12FE-4702-C0134E3CE13A}"/>
              </a:ext>
            </a:extLst>
          </p:cNvPr>
          <p:cNvPicPr>
            <a:picLocks noChangeAspect="1"/>
          </p:cNvPicPr>
          <p:nvPr/>
        </p:nvPicPr>
        <p:blipFill>
          <a:blip r:embed="rId3"/>
          <a:stretch>
            <a:fillRect/>
          </a:stretch>
        </p:blipFill>
        <p:spPr>
          <a:xfrm>
            <a:off x="1744894" y="2759218"/>
            <a:ext cx="8173579" cy="3376043"/>
          </a:xfrm>
          <a:prstGeom prst="rect">
            <a:avLst/>
          </a:prstGeom>
          <a:ln w="38100">
            <a:solidFill>
              <a:schemeClr val="tx1"/>
            </a:solidFill>
          </a:ln>
        </p:spPr>
      </p:pic>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Attendance Data</a:t>
            </a:r>
            <a:endParaRPr lang="en-US"/>
          </a:p>
        </p:txBody>
      </p:sp>
      <p:sp>
        <p:nvSpPr>
          <p:cNvPr id="5" name="Rectangle 4"/>
          <p:cNvSpPr/>
          <p:nvPr/>
        </p:nvSpPr>
        <p:spPr>
          <a:xfrm>
            <a:off x="1818046" y="3945407"/>
            <a:ext cx="7744742" cy="310234"/>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ular Callout 5"/>
          <p:cNvSpPr/>
          <p:nvPr/>
        </p:nvSpPr>
        <p:spPr>
          <a:xfrm>
            <a:off x="2656443" y="2274812"/>
            <a:ext cx="6879113" cy="382557"/>
          </a:xfrm>
          <a:prstGeom prst="wedgeRectCallout">
            <a:avLst>
              <a:gd name="adj1" fmla="val -22592"/>
              <a:gd name="adj2" fmla="val 345186"/>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0" dirty="0">
                <a:solidFill>
                  <a:srgbClr val="000000"/>
                </a:solidFill>
                <a:latin typeface="Arial" panose="020B0604020202020204" pitchFamily="34" charset="0"/>
                <a:cs typeface="Arial" panose="020B0604020202020204" pitchFamily="34" charset="0"/>
              </a:rPr>
              <a:t>Attendance is collected for the previous term for all Schools</a:t>
            </a:r>
          </a:p>
        </p:txBody>
      </p:sp>
    </p:spTree>
    <p:extLst>
      <p:ext uri="{BB962C8B-B14F-4D97-AF65-F5344CB8AC3E}">
        <p14:creationId xmlns:p14="http://schemas.microsoft.com/office/powerpoint/2010/main" val="120743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DDEDEE-4E10-7469-16D0-9F5C687F871A}"/>
              </a:ext>
            </a:extLst>
          </p:cNvPr>
          <p:cNvPicPr>
            <a:picLocks noChangeAspect="1"/>
          </p:cNvPicPr>
          <p:nvPr/>
        </p:nvPicPr>
        <p:blipFill>
          <a:blip r:embed="rId3"/>
          <a:stretch>
            <a:fillRect/>
          </a:stretch>
        </p:blipFill>
        <p:spPr>
          <a:xfrm>
            <a:off x="2009210" y="2654013"/>
            <a:ext cx="8173579" cy="3376043"/>
          </a:xfrm>
          <a:prstGeom prst="rect">
            <a:avLst/>
          </a:prstGeom>
          <a:ln w="38100">
            <a:solidFill>
              <a:schemeClr val="tx1"/>
            </a:solidFill>
          </a:ln>
        </p:spPr>
      </p:pic>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Exclusions Data</a:t>
            </a:r>
            <a:endParaRPr lang="en-US"/>
          </a:p>
        </p:txBody>
      </p:sp>
      <p:sp>
        <p:nvSpPr>
          <p:cNvPr id="6" name="Rectangle 5"/>
          <p:cNvSpPr/>
          <p:nvPr/>
        </p:nvSpPr>
        <p:spPr>
          <a:xfrm>
            <a:off x="2142727" y="4173407"/>
            <a:ext cx="7385321" cy="337257"/>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ular Callout 6"/>
          <p:cNvSpPr/>
          <p:nvPr/>
        </p:nvSpPr>
        <p:spPr>
          <a:xfrm>
            <a:off x="3272700" y="5358751"/>
            <a:ext cx="5932853" cy="368310"/>
          </a:xfrm>
          <a:prstGeom prst="wedgeRectCallout">
            <a:avLst>
              <a:gd name="adj1" fmla="val -21606"/>
              <a:gd name="adj2" fmla="val -294014"/>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0">
                <a:solidFill>
                  <a:srgbClr val="000000"/>
                </a:solidFill>
                <a:latin typeface="Arial" panose="020B0604020202020204" pitchFamily="34" charset="0"/>
                <a:cs typeface="Arial" panose="020B0604020202020204" pitchFamily="34" charset="0"/>
              </a:rPr>
              <a:t>Exclusions are collected for two Terms previous</a:t>
            </a:r>
          </a:p>
        </p:txBody>
      </p:sp>
    </p:spTree>
    <p:extLst>
      <p:ext uri="{BB962C8B-B14F-4D97-AF65-F5344CB8AC3E}">
        <p14:creationId xmlns:p14="http://schemas.microsoft.com/office/powerpoint/2010/main" val="322370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dissolve">
                                      <p:cBhvr>
                                        <p:cTn id="7" dur="500"/>
                                        <p:tgtEl>
                                          <p:spTgt spid="7"/>
                                        </p:tgtEl>
                                      </p:cBhvr>
                                    </p:animEffect>
                                  </p:childTnLst>
                                </p:cTn>
                              </p:par>
                              <p:par>
                                <p:cTn id="8" presetID="9" presetClass="entr" presetSubtype="0" fill="hold" grpId="1"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0B0F314-5098-BFB1-FB9B-561E98553EA3}"/>
              </a:ext>
            </a:extLst>
          </p:cNvPr>
          <p:cNvPicPr>
            <a:picLocks noChangeAspect="1"/>
          </p:cNvPicPr>
          <p:nvPr/>
        </p:nvPicPr>
        <p:blipFill>
          <a:blip r:embed="rId3"/>
          <a:stretch>
            <a:fillRect/>
          </a:stretch>
        </p:blipFill>
        <p:spPr>
          <a:xfrm>
            <a:off x="1972502" y="2347539"/>
            <a:ext cx="8173579" cy="3376043"/>
          </a:xfrm>
          <a:prstGeom prst="rect">
            <a:avLst/>
          </a:prstGeom>
          <a:ln w="38100">
            <a:solidFill>
              <a:schemeClr val="tx1"/>
            </a:solidFill>
          </a:ln>
        </p:spPr>
      </p:pic>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FSM Data</a:t>
            </a:r>
            <a:endParaRPr lang="en-US"/>
          </a:p>
        </p:txBody>
      </p:sp>
      <p:sp>
        <p:nvSpPr>
          <p:cNvPr id="5" name="Rectangle 4"/>
          <p:cNvSpPr/>
          <p:nvPr/>
        </p:nvSpPr>
        <p:spPr>
          <a:xfrm>
            <a:off x="1972502" y="4238394"/>
            <a:ext cx="7509826" cy="348294"/>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ular Callout 5"/>
          <p:cNvSpPr/>
          <p:nvPr/>
        </p:nvSpPr>
        <p:spPr>
          <a:xfrm>
            <a:off x="2965105" y="5243538"/>
            <a:ext cx="7416800" cy="634638"/>
          </a:xfrm>
          <a:prstGeom prst="wedgeRectCallout">
            <a:avLst>
              <a:gd name="adj1" fmla="val -21113"/>
              <a:gd name="adj2" fmla="val -14816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dirty="0">
                <a:solidFill>
                  <a:srgbClr val="000000"/>
                </a:solidFill>
                <a:latin typeface="Arial" panose="020B0604020202020204" pitchFamily="34" charset="0"/>
                <a:cs typeface="Arial" panose="020B0604020202020204" pitchFamily="34" charset="0"/>
              </a:rPr>
              <a:t>AP Data is collected from the last Census until the current Census</a:t>
            </a:r>
            <a:endParaRPr lang="en-GB" sz="2000" b="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2966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54E7590-D3AB-BC07-D7E8-D3B9823E4E7F}"/>
              </a:ext>
            </a:extLst>
          </p:cNvPr>
          <p:cNvPicPr>
            <a:picLocks noChangeAspect="1"/>
          </p:cNvPicPr>
          <p:nvPr/>
        </p:nvPicPr>
        <p:blipFill>
          <a:blip r:embed="rId3"/>
          <a:stretch>
            <a:fillRect/>
          </a:stretch>
        </p:blipFill>
        <p:spPr>
          <a:xfrm>
            <a:off x="1972502" y="2247154"/>
            <a:ext cx="8173579" cy="3376043"/>
          </a:xfrm>
          <a:prstGeom prst="rect">
            <a:avLst/>
          </a:prstGeom>
          <a:ln w="38100">
            <a:solidFill>
              <a:schemeClr val="tx1"/>
            </a:solidFill>
          </a:ln>
        </p:spPr>
      </p:pic>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FSM Data</a:t>
            </a:r>
            <a:endParaRPr lang="en-US"/>
          </a:p>
        </p:txBody>
      </p:sp>
      <p:sp>
        <p:nvSpPr>
          <p:cNvPr id="5" name="Rectangle 4"/>
          <p:cNvSpPr/>
          <p:nvPr/>
        </p:nvSpPr>
        <p:spPr>
          <a:xfrm>
            <a:off x="1972502" y="4543194"/>
            <a:ext cx="7528114" cy="348294"/>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ular Callout 5"/>
          <p:cNvSpPr/>
          <p:nvPr/>
        </p:nvSpPr>
        <p:spPr>
          <a:xfrm>
            <a:off x="3122123" y="5520629"/>
            <a:ext cx="7416800" cy="634638"/>
          </a:xfrm>
          <a:prstGeom prst="wedgeRectCallout">
            <a:avLst>
              <a:gd name="adj1" fmla="val -21113"/>
              <a:gd name="adj2" fmla="val -148165"/>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0" dirty="0">
                <a:solidFill>
                  <a:srgbClr val="000000"/>
                </a:solidFill>
                <a:latin typeface="Arial" panose="020B0604020202020204" pitchFamily="34" charset="0"/>
                <a:cs typeface="Arial" panose="020B0604020202020204" pitchFamily="34" charset="0"/>
              </a:rPr>
              <a:t>FAM Data is collected from the beginning of the Academic Year Until Census week</a:t>
            </a:r>
          </a:p>
        </p:txBody>
      </p:sp>
    </p:spTree>
    <p:extLst>
      <p:ext uri="{BB962C8B-B14F-4D97-AF65-F5344CB8AC3E}">
        <p14:creationId xmlns:p14="http://schemas.microsoft.com/office/powerpoint/2010/main" val="23414758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9000EB-294E-6F22-AF83-ED996865911F}"/>
              </a:ext>
            </a:extLst>
          </p:cNvPr>
          <p:cNvPicPr>
            <a:picLocks noChangeAspect="1"/>
          </p:cNvPicPr>
          <p:nvPr/>
        </p:nvPicPr>
        <p:blipFill>
          <a:blip r:embed="rId3"/>
          <a:stretch>
            <a:fillRect/>
          </a:stretch>
        </p:blipFill>
        <p:spPr>
          <a:xfrm>
            <a:off x="2175767" y="2045986"/>
            <a:ext cx="8173579" cy="3376043"/>
          </a:xfrm>
          <a:prstGeom prst="rect">
            <a:avLst/>
          </a:prstGeom>
          <a:ln w="38100">
            <a:solidFill>
              <a:schemeClr val="tx1"/>
            </a:solidFill>
          </a:ln>
        </p:spPr>
      </p:pic>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FSM Data</a:t>
            </a:r>
            <a:endParaRPr lang="en-US"/>
          </a:p>
        </p:txBody>
      </p:sp>
      <p:sp>
        <p:nvSpPr>
          <p:cNvPr id="5" name="Rectangle 4"/>
          <p:cNvSpPr/>
          <p:nvPr/>
        </p:nvSpPr>
        <p:spPr>
          <a:xfrm>
            <a:off x="2231974" y="4716001"/>
            <a:ext cx="7497242" cy="348294"/>
          </a:xfrm>
          <a:prstGeom prst="rect">
            <a:avLst/>
          </a:prstGeom>
          <a:noFill/>
          <a:ln w="38100">
            <a:solidFill>
              <a:srgbClr val="FF000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6" name="Rectangular Callout 5"/>
          <p:cNvSpPr/>
          <p:nvPr/>
        </p:nvSpPr>
        <p:spPr>
          <a:xfrm>
            <a:off x="2932546" y="5576047"/>
            <a:ext cx="7416800" cy="547662"/>
          </a:xfrm>
          <a:prstGeom prst="wedgeRectCallout">
            <a:avLst>
              <a:gd name="adj1" fmla="val -21113"/>
              <a:gd name="adj2" fmla="val -148165"/>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000" b="0" dirty="0">
                <a:solidFill>
                  <a:srgbClr val="000000"/>
                </a:solidFill>
                <a:latin typeface="Arial" panose="020B0604020202020204" pitchFamily="34" charset="0"/>
                <a:cs typeface="Arial" panose="020B0604020202020204" pitchFamily="34" charset="0"/>
              </a:rPr>
              <a:t>Free School Meals Data is collected from the day after the previous Census to Census day</a:t>
            </a:r>
          </a:p>
        </p:txBody>
      </p:sp>
    </p:spTree>
    <p:extLst>
      <p:ext uri="{BB962C8B-B14F-4D97-AF65-F5344CB8AC3E}">
        <p14:creationId xmlns:p14="http://schemas.microsoft.com/office/powerpoint/2010/main" val="53976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par>
                                <p:cTn id="8" presetID="9" presetClass="entr" presetSubtype="0" fill="hold" grpId="1"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ssolv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Spring Census Specific Data Items</a:t>
            </a:r>
            <a:endParaRPr lang="en-US" dirty="0"/>
          </a:p>
        </p:txBody>
      </p:sp>
      <p:sp>
        <p:nvSpPr>
          <p:cNvPr id="3" name="Content Placeholder 2"/>
          <p:cNvSpPr>
            <a:spLocks noGrp="1"/>
          </p:cNvSpPr>
          <p:nvPr>
            <p:ph idx="1"/>
          </p:nvPr>
        </p:nvSpPr>
        <p:spPr/>
        <p:txBody>
          <a:bodyPr vert="horz" lIns="91440" tIns="45720" rIns="91440" bIns="45720" rtlCol="0" anchor="t">
            <a:normAutofit fontScale="92500" lnSpcReduction="20000"/>
          </a:bodyPr>
          <a:lstStyle/>
          <a:p>
            <a:pPr marL="457200" lvl="1" indent="-457200">
              <a:spcBef>
                <a:spcPts val="1000"/>
              </a:spcBef>
            </a:pPr>
            <a:r>
              <a:rPr lang="en-GB" sz="4300" dirty="0">
                <a:cs typeface="Arial" panose="020B0604020202020204" pitchFamily="34" charset="0"/>
              </a:rPr>
              <a:t>Class Details at Selected Time</a:t>
            </a:r>
          </a:p>
          <a:p>
            <a:pPr marL="457200" lvl="1" indent="-457200">
              <a:spcBef>
                <a:spcPts val="1000"/>
              </a:spcBef>
            </a:pPr>
            <a:r>
              <a:rPr lang="en-GB" sz="4300" dirty="0">
                <a:cs typeface="Arial" panose="020B0604020202020204" pitchFamily="34" charset="0"/>
              </a:rPr>
              <a:t>Childcare Information</a:t>
            </a:r>
          </a:p>
          <a:p>
            <a:pPr marL="457200" lvl="1" indent="-457200">
              <a:spcBef>
                <a:spcPts val="1000"/>
              </a:spcBef>
            </a:pPr>
            <a:r>
              <a:rPr lang="en-GB" sz="4300" dirty="0">
                <a:cs typeface="Arial" panose="020B0604020202020204" pitchFamily="34" charset="0"/>
              </a:rPr>
              <a:t>FSM Taken</a:t>
            </a:r>
          </a:p>
          <a:p>
            <a:pPr marL="457200" lvl="1" indent="-457200">
              <a:spcBef>
                <a:spcPts val="1000"/>
              </a:spcBef>
            </a:pPr>
            <a:r>
              <a:rPr lang="en-GB" sz="4300" dirty="0">
                <a:cs typeface="Arial" panose="020B0604020202020204" pitchFamily="34" charset="0"/>
              </a:rPr>
              <a:t>Early Years Pupil Premium Receipt &amp; Basis for Funding, plus 2 Year old Basis for Funding</a:t>
            </a:r>
          </a:p>
          <a:p>
            <a:pPr marL="457200" lvl="1" indent="-457200">
              <a:spcBef>
                <a:spcPts val="1000"/>
              </a:spcBef>
            </a:pPr>
            <a:r>
              <a:rPr lang="en-GB" sz="4300" dirty="0">
                <a:cs typeface="Arial" panose="020B0604020202020204" pitchFamily="34" charset="0"/>
              </a:rPr>
              <a:t>SEN Type and Ranking</a:t>
            </a:r>
          </a:p>
          <a:p>
            <a:pPr marL="457200" lvl="1" indent="-457200">
              <a:spcBef>
                <a:spcPts val="1000"/>
              </a:spcBef>
            </a:pPr>
            <a:r>
              <a:rPr lang="en-GB" sz="4300" dirty="0">
                <a:cs typeface="Arial" panose="020B0604020202020204" pitchFamily="34" charset="0"/>
              </a:rPr>
              <a:t>Young Carer Indicator</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477346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Selected Time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571500" lvl="1" indent="-571500">
              <a:spcBef>
                <a:spcPts val="1000"/>
              </a:spcBef>
            </a:pPr>
            <a:r>
              <a:rPr lang="en-GB" sz="4000" dirty="0">
                <a:cs typeface="Arial" panose="020B0604020202020204" pitchFamily="34" charset="0"/>
              </a:rPr>
              <a:t>In the January Census Schools are required to provide information on the classes running at a selected time and the class activity undertaken at that time</a:t>
            </a:r>
            <a:br>
              <a:rPr lang="en-GB" sz="4000" dirty="0">
                <a:cs typeface="Arial" panose="020B0604020202020204" pitchFamily="34" charset="0"/>
              </a:rPr>
            </a:br>
            <a:endParaRPr lang="en-GB" sz="4000" dirty="0">
              <a:cs typeface="Arial" panose="020B0604020202020204" pitchFamily="34" charset="0"/>
            </a:endParaRPr>
          </a:p>
          <a:p>
            <a:pPr marL="571500" lvl="1" indent="-571500">
              <a:spcBef>
                <a:spcPts val="1000"/>
              </a:spcBef>
            </a:pPr>
            <a:r>
              <a:rPr lang="en-GB" sz="4000" dirty="0">
                <a:cs typeface="Arial" panose="020B0604020202020204" pitchFamily="34" charset="0"/>
              </a:rPr>
              <a:t>A schools selected time is based on the last digit of the schools DfE Establishment Number</a:t>
            </a:r>
            <a:br>
              <a:rPr lang="en-GB" sz="2800" dirty="0">
                <a:latin typeface="Arial" panose="020B0604020202020204" pitchFamily="34" charset="0"/>
                <a:cs typeface="Arial" panose="020B0604020202020204" pitchFamily="34" charset="0"/>
              </a:rPr>
            </a:b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246698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Selected Time</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pPr marL="0" lvl="1" indent="0">
              <a:spcBef>
                <a:spcPts val="1000"/>
              </a:spcBef>
              <a:buNone/>
            </a:pP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graphicFrame>
        <p:nvGraphicFramePr>
          <p:cNvPr id="4" name="Table 3">
            <a:extLst>
              <a:ext uri="{FF2B5EF4-FFF2-40B4-BE49-F238E27FC236}">
                <a16:creationId xmlns:a16="http://schemas.microsoft.com/office/drawing/2014/main" id="{53471BAD-C233-461D-A032-0424AA163720}"/>
              </a:ext>
            </a:extLst>
          </p:cNvPr>
          <p:cNvGraphicFramePr>
            <a:graphicFrameLocks noGrp="1"/>
          </p:cNvGraphicFramePr>
          <p:nvPr>
            <p:extLst>
              <p:ext uri="{D42A27DB-BD31-4B8C-83A1-F6EECF244321}">
                <p14:modId xmlns:p14="http://schemas.microsoft.com/office/powerpoint/2010/main" val="4254299863"/>
              </p:ext>
            </p:extLst>
          </p:nvPr>
        </p:nvGraphicFramePr>
        <p:xfrm>
          <a:off x="946952" y="2599661"/>
          <a:ext cx="9889724" cy="3333550"/>
        </p:xfrm>
        <a:graphic>
          <a:graphicData uri="http://schemas.openxmlformats.org/drawingml/2006/table">
            <a:tbl>
              <a:tblPr/>
              <a:tblGrid>
                <a:gridCol w="4944862">
                  <a:extLst>
                    <a:ext uri="{9D8B030D-6E8A-4147-A177-3AD203B41FA5}">
                      <a16:colId xmlns:a16="http://schemas.microsoft.com/office/drawing/2014/main" val="2948349567"/>
                    </a:ext>
                  </a:extLst>
                </a:gridCol>
                <a:gridCol w="4944862">
                  <a:extLst>
                    <a:ext uri="{9D8B030D-6E8A-4147-A177-3AD203B41FA5}">
                      <a16:colId xmlns:a16="http://schemas.microsoft.com/office/drawing/2014/main" val="415039707"/>
                    </a:ext>
                  </a:extLst>
                </a:gridCol>
              </a:tblGrid>
              <a:tr h="461885">
                <a:tc>
                  <a:txBody>
                    <a:bodyPr/>
                    <a:lstStyle/>
                    <a:p>
                      <a:pPr algn="l" fontAlgn="t"/>
                      <a:r>
                        <a:rPr lang="en-GB" sz="2000" b="1" dirty="0">
                          <a:solidFill>
                            <a:srgbClr val="0B0C0C"/>
                          </a:solidFill>
                          <a:effectLst/>
                          <a:latin typeface="Arial" panose="020B0604020202020204" pitchFamily="34" charset="0"/>
                          <a:cs typeface="Arial" panose="020B0604020202020204" pitchFamily="34" charset="0"/>
                        </a:rPr>
                        <a:t>Last Digit of School DfE Code</a:t>
                      </a:r>
                    </a:p>
                  </a:txBody>
                  <a:tcPr marR="190500"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l" fontAlgn="t"/>
                      <a:r>
                        <a:rPr lang="en-GB" sz="2000" b="1" dirty="0">
                          <a:solidFill>
                            <a:srgbClr val="0B0C0C"/>
                          </a:solidFill>
                          <a:effectLst/>
                          <a:latin typeface="Arial" panose="020B0604020202020204" pitchFamily="34" charset="0"/>
                          <a:cs typeface="Arial" panose="020B0604020202020204" pitchFamily="34" charset="0"/>
                        </a:rPr>
                        <a:t>Selected Time</a:t>
                      </a:r>
                    </a:p>
                  </a:txBody>
                  <a:tcPr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4116798607"/>
                  </a:ext>
                </a:extLst>
              </a:tr>
              <a:tr h="679811">
                <a:tc>
                  <a:txBody>
                    <a:bodyPr/>
                    <a:lstStyle/>
                    <a:p>
                      <a:pPr algn="l" fontAlgn="t"/>
                      <a:r>
                        <a:rPr lang="en-GB" sz="2400" b="1" dirty="0">
                          <a:solidFill>
                            <a:srgbClr val="0B0C0C"/>
                          </a:solidFill>
                          <a:effectLst/>
                          <a:latin typeface="Arial" panose="020B0604020202020204" pitchFamily="34" charset="0"/>
                          <a:cs typeface="Arial" panose="020B0604020202020204" pitchFamily="34" charset="0"/>
                        </a:rPr>
                        <a:t>4, 7,8 or 9</a:t>
                      </a:r>
                    </a:p>
                  </a:txBody>
                  <a:tcPr marR="190500"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fontAlgn="t"/>
                      <a:r>
                        <a:rPr lang="en-GB" sz="2400" dirty="0">
                          <a:effectLst/>
                          <a:latin typeface="Arial" panose="020B0604020202020204" pitchFamily="34" charset="0"/>
                          <a:cs typeface="Arial" panose="020B0604020202020204" pitchFamily="34" charset="0"/>
                        </a:rPr>
                        <a:t>The selected time is one hour after the start of Morning school</a:t>
                      </a:r>
                    </a:p>
                  </a:txBody>
                  <a:tcPr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354688187"/>
                  </a:ext>
                </a:extLst>
              </a:tr>
              <a:tr h="679811">
                <a:tc>
                  <a:txBody>
                    <a:bodyPr/>
                    <a:lstStyle/>
                    <a:p>
                      <a:pPr algn="l" fontAlgn="t"/>
                      <a:r>
                        <a:rPr lang="en-GB" sz="2400" b="1" dirty="0">
                          <a:solidFill>
                            <a:srgbClr val="0B0C0C"/>
                          </a:solidFill>
                          <a:effectLst/>
                          <a:latin typeface="Arial" panose="020B0604020202020204" pitchFamily="34" charset="0"/>
                          <a:cs typeface="Arial" panose="020B0604020202020204" pitchFamily="34" charset="0"/>
                        </a:rPr>
                        <a:t>0, 1 or 5</a:t>
                      </a:r>
                    </a:p>
                  </a:txBody>
                  <a:tcPr marR="190500"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fontAlgn="t"/>
                      <a:r>
                        <a:rPr lang="en-GB" sz="2400" dirty="0">
                          <a:effectLst/>
                          <a:latin typeface="Arial" panose="020B0604020202020204" pitchFamily="34" charset="0"/>
                          <a:cs typeface="Arial" panose="020B0604020202020204" pitchFamily="34" charset="0"/>
                        </a:rPr>
                        <a:t>The selected time is one hour before the end of morning school</a:t>
                      </a:r>
                    </a:p>
                  </a:txBody>
                  <a:tcPr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735829781"/>
                  </a:ext>
                </a:extLst>
              </a:tr>
              <a:tr h="994210">
                <a:tc>
                  <a:txBody>
                    <a:bodyPr/>
                    <a:lstStyle/>
                    <a:p>
                      <a:pPr algn="l" fontAlgn="t"/>
                      <a:r>
                        <a:rPr lang="en-GB" sz="2400" b="1" dirty="0">
                          <a:solidFill>
                            <a:srgbClr val="0B0C0C"/>
                          </a:solidFill>
                          <a:effectLst/>
                          <a:latin typeface="Arial" panose="020B0604020202020204" pitchFamily="34" charset="0"/>
                          <a:cs typeface="Arial" panose="020B0604020202020204" pitchFamily="34" charset="0"/>
                        </a:rPr>
                        <a:t>2, 3 or 6</a:t>
                      </a:r>
                    </a:p>
                  </a:txBody>
                  <a:tcPr marR="190500"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fontAlgn="t"/>
                      <a:r>
                        <a:rPr lang="en-GB" sz="2400" dirty="0">
                          <a:effectLst/>
                          <a:latin typeface="Arial" panose="020B0604020202020204" pitchFamily="34" charset="0"/>
                          <a:cs typeface="Arial" panose="020B0604020202020204" pitchFamily="34" charset="0"/>
                        </a:rPr>
                        <a:t>The selected time is one hour after the end of afternoon school</a:t>
                      </a:r>
                    </a:p>
                  </a:txBody>
                  <a:tcPr marT="95250" marB="9525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52442816"/>
                  </a:ext>
                </a:extLst>
              </a:tr>
            </a:tbl>
          </a:graphicData>
        </a:graphic>
      </p:graphicFrame>
    </p:spTree>
    <p:extLst>
      <p:ext uri="{BB962C8B-B14F-4D97-AF65-F5344CB8AC3E}">
        <p14:creationId xmlns:p14="http://schemas.microsoft.com/office/powerpoint/2010/main" val="2865145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Selected Time</a:t>
            </a:r>
            <a:endParaRPr lang="en-US" dirty="0"/>
          </a:p>
        </p:txBody>
      </p:sp>
      <p:sp>
        <p:nvSpPr>
          <p:cNvPr id="3" name="Content Placeholder 2"/>
          <p:cNvSpPr>
            <a:spLocks noGrp="1"/>
          </p:cNvSpPr>
          <p:nvPr>
            <p:ph idx="1"/>
          </p:nvPr>
        </p:nvSpPr>
        <p:spPr>
          <a:xfrm>
            <a:off x="0" y="1690688"/>
            <a:ext cx="12045820" cy="4929567"/>
          </a:xfrm>
        </p:spPr>
        <p:txBody>
          <a:bodyPr vert="horz" lIns="91440" tIns="45720" rIns="91440" bIns="45720" rtlCol="0" anchor="t">
            <a:normAutofit/>
          </a:bodyPr>
          <a:lstStyle/>
          <a:p>
            <a:pPr marL="0" lvl="1" indent="0">
              <a:spcBef>
                <a:spcPts val="1000"/>
              </a:spcBef>
              <a:buNone/>
            </a:pPr>
            <a:r>
              <a:rPr lang="en-GB" sz="2800" dirty="0">
                <a:latin typeface="Arial" panose="020B0604020202020204" pitchFamily="34" charset="0"/>
                <a:cs typeface="Arial" panose="020B0604020202020204" pitchFamily="34" charset="0"/>
              </a:rPr>
              <a:t>When entering your Class data it is important that you check line by line that the correct information is showing, as well as adding any Support Staff where necessary and the Class Activity</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Where a Class Name is highlighted in Yellow you will need to provide a reason for exceeding the KS 1 Class size regulations</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pic>
        <p:nvPicPr>
          <p:cNvPr id="7" name="Picture 6">
            <a:extLst>
              <a:ext uri="{FF2B5EF4-FFF2-40B4-BE49-F238E27FC236}">
                <a16:creationId xmlns:a16="http://schemas.microsoft.com/office/drawing/2014/main" id="{D8F6A578-C925-A29E-C664-D62DD6934758}"/>
              </a:ext>
            </a:extLst>
          </p:cNvPr>
          <p:cNvPicPr>
            <a:picLocks noChangeAspect="1"/>
          </p:cNvPicPr>
          <p:nvPr/>
        </p:nvPicPr>
        <p:blipFill>
          <a:blip r:embed="rId3"/>
          <a:stretch>
            <a:fillRect/>
          </a:stretch>
        </p:blipFill>
        <p:spPr>
          <a:xfrm>
            <a:off x="2007562" y="4003955"/>
            <a:ext cx="8030696" cy="2534004"/>
          </a:xfrm>
          <a:prstGeom prst="rect">
            <a:avLst/>
          </a:prstGeom>
          <a:ln w="12700">
            <a:solidFill>
              <a:schemeClr val="tx1"/>
            </a:solidFill>
          </a:ln>
        </p:spPr>
      </p:pic>
    </p:spTree>
    <p:extLst>
      <p:ext uri="{BB962C8B-B14F-4D97-AF65-F5344CB8AC3E}">
        <p14:creationId xmlns:p14="http://schemas.microsoft.com/office/powerpoint/2010/main" val="146946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vert="horz" lIns="91440" tIns="45720" rIns="91440" bIns="45720" rtlCol="0" anchor="ctr">
            <a:normAutofit/>
          </a:bodyPr>
          <a:lstStyle/>
          <a:p>
            <a:pPr algn="l"/>
            <a:r>
              <a:rPr lang="en-US" sz="4600" b="1" kern="1200">
                <a:solidFill>
                  <a:srgbClr val="FFFFFF"/>
                </a:solidFill>
                <a:latin typeface="+mj-lt"/>
                <a:ea typeface="+mj-ea"/>
                <a:cs typeface="+mj-cs"/>
              </a:rPr>
              <a:t>Introductions</a:t>
            </a:r>
          </a:p>
        </p:txBody>
      </p:sp>
      <p:sp>
        <p:nvSpPr>
          <p:cNvPr id="4" name="Subtitle 3"/>
          <p:cNvSpPr>
            <a:spLocks noGrp="1"/>
          </p:cNvSpPr>
          <p:nvPr>
            <p:ph idx="1"/>
          </p:nvPr>
        </p:nvSpPr>
        <p:spPr>
          <a:xfrm>
            <a:off x="0" y="1718230"/>
            <a:ext cx="12045820" cy="5140489"/>
          </a:xfrm>
        </p:spPr>
        <p:txBody>
          <a:bodyPr vert="horz" lIns="91440" tIns="45720" rIns="91440" bIns="45720" rtlCol="0" anchor="t">
            <a:normAutofit/>
          </a:bodyPr>
          <a:lstStyle/>
          <a:p>
            <a:pPr marL="0" indent="0" algn="l">
              <a:buNone/>
            </a:pPr>
            <a:endParaRPr lang="en-US" sz="2600" b="1" dirty="0"/>
          </a:p>
          <a:p>
            <a:pPr marL="0" indent="0" algn="l">
              <a:buNone/>
            </a:pPr>
            <a:endParaRPr lang="en-US" sz="2600" b="1" dirty="0"/>
          </a:p>
          <a:p>
            <a:pPr marL="0" indent="0" algn="l">
              <a:buNone/>
            </a:pPr>
            <a:endParaRPr lang="en-US" sz="2600" b="1" dirty="0"/>
          </a:p>
          <a:p>
            <a:pPr marL="0" indent="0">
              <a:buNone/>
            </a:pPr>
            <a:r>
              <a:rPr lang="en-US" sz="3600" b="1" dirty="0"/>
              <a:t>Jonathan Howells – </a:t>
            </a:r>
            <a:r>
              <a:rPr lang="en-US" sz="3600" b="1" dirty="0" err="1"/>
              <a:t>Pennine</a:t>
            </a:r>
            <a:r>
              <a:rPr lang="en-US" sz="3600" b="1" dirty="0"/>
              <a:t> Education – </a:t>
            </a:r>
            <a:endParaRPr lang="en-US" sz="3600" b="1" dirty="0">
              <a:cs typeface="Calibri"/>
            </a:endParaRPr>
          </a:p>
          <a:p>
            <a:pPr marL="0" indent="0">
              <a:buNone/>
            </a:pPr>
            <a:br>
              <a:rPr lang="en-US" sz="3600" b="1" dirty="0">
                <a:cs typeface="Calibri"/>
              </a:rPr>
            </a:br>
            <a:br>
              <a:rPr lang="en-US" sz="3600" b="1" dirty="0">
                <a:cs typeface="Calibri"/>
              </a:rPr>
            </a:br>
            <a:r>
              <a:rPr lang="en-US" sz="3600" b="1" dirty="0">
                <a:cs typeface="Calibri"/>
              </a:rPr>
              <a:t>Rebecca Smith – </a:t>
            </a:r>
            <a:r>
              <a:rPr lang="en-US" sz="3600" b="1" dirty="0" err="1">
                <a:cs typeface="Calibri"/>
              </a:rPr>
              <a:t>Pennine</a:t>
            </a:r>
            <a:r>
              <a:rPr lang="en-US" sz="3600" b="1" dirty="0">
                <a:cs typeface="Calibri"/>
              </a:rPr>
              <a:t> Education - </a:t>
            </a:r>
          </a:p>
          <a:p>
            <a:pPr marL="0" indent="0">
              <a:buNone/>
            </a:pPr>
            <a:r>
              <a:rPr lang="en-US" sz="3600" b="1" dirty="0">
                <a:cs typeface="Calibri"/>
              </a:rPr>
              <a:t> </a:t>
            </a:r>
            <a:br>
              <a:rPr lang="en-US" sz="2600" b="1" dirty="0"/>
            </a:br>
            <a:endParaRPr lang="en-US" sz="2600" b="1" dirty="0">
              <a:cs typeface="Calibri"/>
            </a:endParaRPr>
          </a:p>
          <a:p>
            <a:pPr marL="0" indent="0" algn="l">
              <a:buNone/>
            </a:pPr>
            <a:endParaRPr lang="en-US" sz="2600" b="1" dirty="0"/>
          </a:p>
          <a:p>
            <a:pPr indent="-228600" algn="l">
              <a:buFont typeface="Arial" panose="020B0604020202020204" pitchFamily="34" charset="0"/>
              <a:buChar char="•"/>
            </a:pPr>
            <a:endParaRPr lang="en-US" sz="2600" b="1" dirty="0"/>
          </a:p>
          <a:p>
            <a:pPr indent="-228600" algn="l">
              <a:buFont typeface="Arial" panose="020B0604020202020204" pitchFamily="34" charset="0"/>
              <a:buChar char="•"/>
            </a:pPr>
            <a:endParaRPr lang="en-US" sz="2600" b="1" dirty="0"/>
          </a:p>
          <a:p>
            <a:pPr indent="-228600" algn="l">
              <a:buFont typeface="Arial" panose="020B0604020202020204" pitchFamily="34" charset="0"/>
              <a:buChar char="•"/>
            </a:pPr>
            <a:endParaRPr lang="en-US" sz="2600" b="1" dirty="0"/>
          </a:p>
          <a:p>
            <a:pPr indent="-228600" algn="l">
              <a:buFont typeface="Arial" panose="020B0604020202020204" pitchFamily="34" charset="0"/>
              <a:buChar char="•"/>
            </a:pPr>
            <a:endParaRPr lang="en-US" sz="2600" b="1" dirty="0"/>
          </a:p>
          <a:p>
            <a:pPr indent="-228600" algn="l">
              <a:buFont typeface="Arial" panose="020B0604020202020204" pitchFamily="34" charset="0"/>
              <a:buChar char="•"/>
            </a:pPr>
            <a:endParaRPr lang="en-US" sz="2600" b="1" dirty="0"/>
          </a:p>
          <a:p>
            <a:pPr indent="-228600" algn="l">
              <a:buFont typeface="Arial" panose="020B0604020202020204" pitchFamily="34" charset="0"/>
              <a:buChar char="•"/>
            </a:pPr>
            <a:endParaRPr lang="en-US" sz="2600" b="1" dirty="0"/>
          </a:p>
        </p:txBody>
      </p:sp>
      <p:pic>
        <p:nvPicPr>
          <p:cNvPr id="7" name="Picture 6" descr="A person wearing glasses&#10;&#10;Description automatically generated with medium confidence">
            <a:extLst>
              <a:ext uri="{FF2B5EF4-FFF2-40B4-BE49-F238E27FC236}">
                <a16:creationId xmlns:a16="http://schemas.microsoft.com/office/drawing/2014/main" id="{25A39C9C-1AE6-4794-95DA-2595446E200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87449" y="2709000"/>
            <a:ext cx="1386543" cy="1440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2" name="Picture 1">
            <a:extLst>
              <a:ext uri="{FF2B5EF4-FFF2-40B4-BE49-F238E27FC236}">
                <a16:creationId xmlns:a16="http://schemas.microsoft.com/office/drawing/2014/main" id="{A26BC7F3-C4AC-EFFC-49C0-55D22B20EE3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942532" y="4584192"/>
            <a:ext cx="1476375" cy="1676400"/>
          </a:xfrm>
          <a:prstGeom prst="rect">
            <a:avLst/>
          </a:prstGeom>
          <a:noFill/>
          <a:ln>
            <a:noFill/>
          </a:ln>
        </p:spPr>
      </p:pic>
    </p:spTree>
    <p:extLst>
      <p:ext uri="{BB962C8B-B14F-4D97-AF65-F5344CB8AC3E}">
        <p14:creationId xmlns:p14="http://schemas.microsoft.com/office/powerpoint/2010/main" val="223305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Selected Time</a:t>
            </a:r>
            <a:endParaRPr lang="en-US" dirty="0"/>
          </a:p>
        </p:txBody>
      </p:sp>
      <p:sp>
        <p:nvSpPr>
          <p:cNvPr id="3" name="Content Placeholder 2"/>
          <p:cNvSpPr>
            <a:spLocks noGrp="1"/>
          </p:cNvSpPr>
          <p:nvPr>
            <p:ph idx="1"/>
          </p:nvPr>
        </p:nvSpPr>
        <p:spPr>
          <a:xfrm>
            <a:off x="0" y="1690688"/>
            <a:ext cx="12045820" cy="4929567"/>
          </a:xfrm>
        </p:spPr>
        <p:txBody>
          <a:bodyPr vert="horz" lIns="91440" tIns="45720" rIns="91440" bIns="45720" rtlCol="0" anchor="t">
            <a:normAutofit/>
          </a:bodyPr>
          <a:lstStyle/>
          <a:p>
            <a:pPr marL="0" lvl="1" indent="0">
              <a:spcBef>
                <a:spcPts val="1000"/>
              </a:spcBef>
              <a:buNone/>
            </a:pPr>
            <a:r>
              <a:rPr lang="en-GB" sz="2800" dirty="0">
                <a:latin typeface="Arial" panose="020B0604020202020204" pitchFamily="34" charset="0"/>
                <a:cs typeface="Arial" panose="020B0604020202020204" pitchFamily="34" charset="0"/>
              </a:rPr>
              <a:t>Remember!!  If you have Nursery Pupils who are not in school at the selected time the class should be deleted, or numbers of the class reduced, and the corresponding number entered in the Part-time Pupils not at school field, in the Pupil Reconciliation panel</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pic>
        <p:nvPicPr>
          <p:cNvPr id="5" name="Picture 4">
            <a:extLst>
              <a:ext uri="{FF2B5EF4-FFF2-40B4-BE49-F238E27FC236}">
                <a16:creationId xmlns:a16="http://schemas.microsoft.com/office/drawing/2014/main" id="{59C94506-0465-BE21-3AE8-C49FE5BDC871}"/>
              </a:ext>
            </a:extLst>
          </p:cNvPr>
          <p:cNvPicPr>
            <a:picLocks noChangeAspect="1"/>
          </p:cNvPicPr>
          <p:nvPr/>
        </p:nvPicPr>
        <p:blipFill>
          <a:blip r:embed="rId3"/>
          <a:stretch>
            <a:fillRect/>
          </a:stretch>
        </p:blipFill>
        <p:spPr>
          <a:xfrm>
            <a:off x="3189165" y="3429000"/>
            <a:ext cx="5813670" cy="2770742"/>
          </a:xfrm>
          <a:prstGeom prst="rect">
            <a:avLst/>
          </a:prstGeom>
          <a:ln w="12700">
            <a:solidFill>
              <a:schemeClr val="tx1"/>
            </a:solidFill>
          </a:ln>
        </p:spPr>
      </p:pic>
    </p:spTree>
    <p:extLst>
      <p:ext uri="{BB962C8B-B14F-4D97-AF65-F5344CB8AC3E}">
        <p14:creationId xmlns:p14="http://schemas.microsoft.com/office/powerpoint/2010/main" val="21538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Infant Class Guidance</a:t>
            </a:r>
            <a:endParaRPr lang="en-US" dirty="0"/>
          </a:p>
        </p:txBody>
      </p:sp>
      <p:sp>
        <p:nvSpPr>
          <p:cNvPr id="3" name="Content Placeholder 2"/>
          <p:cNvSpPr>
            <a:spLocks noGrp="1"/>
          </p:cNvSpPr>
          <p:nvPr>
            <p:ph idx="1"/>
          </p:nvPr>
        </p:nvSpPr>
        <p:spPr>
          <a:xfrm>
            <a:off x="0" y="1690688"/>
            <a:ext cx="12045820" cy="5003075"/>
          </a:xfrm>
        </p:spPr>
        <p:txBody>
          <a:bodyPr vert="horz" lIns="91440" tIns="45720" rIns="91440" bIns="45720" rtlCol="0" anchor="t">
            <a:normAutofit fontScale="92500" lnSpcReduction="20000"/>
          </a:bodyPr>
          <a:lstStyle/>
          <a:p>
            <a:pPr marL="457200" lvl="1" indent="-457200">
              <a:spcBef>
                <a:spcPts val="1000"/>
              </a:spcBef>
            </a:pPr>
            <a:r>
              <a:rPr lang="en-GB" sz="3200" dirty="0">
                <a:cs typeface="Arial" panose="020B0604020202020204" pitchFamily="34" charset="0"/>
              </a:rPr>
              <a:t>The School Admissions Regulations 2012 limit Infant (Reception and KS 1) class size during an “ordinary” Teaching session to 30 pupils per teacher. </a:t>
            </a:r>
            <a:br>
              <a:rPr lang="en-GB" sz="3200" dirty="0">
                <a:cs typeface="Arial" panose="020B0604020202020204" pitchFamily="34" charset="0"/>
              </a:rPr>
            </a:br>
            <a:endParaRPr lang="en-GB" sz="3200" dirty="0">
              <a:cs typeface="Arial" panose="020B0604020202020204" pitchFamily="34" charset="0"/>
            </a:endParaRPr>
          </a:p>
          <a:p>
            <a:pPr marL="571500" lvl="1" indent="-571500">
              <a:spcBef>
                <a:spcPts val="1000"/>
              </a:spcBef>
            </a:pPr>
            <a:r>
              <a:rPr lang="en-GB" sz="3200" dirty="0">
                <a:cs typeface="Arial" panose="020B0604020202020204" pitchFamily="34" charset="0"/>
              </a:rPr>
              <a:t>Primary schools with Infant classes are asked to ensure that the selected period is one in which their infant classes are engaged in an “ordinary” teaching session. </a:t>
            </a:r>
            <a:br>
              <a:rPr lang="en-GB" sz="3200" dirty="0">
                <a:cs typeface="Arial" panose="020B0604020202020204" pitchFamily="34" charset="0"/>
              </a:rPr>
            </a:br>
            <a:endParaRPr lang="en-GB" sz="3200" dirty="0">
              <a:cs typeface="Arial" panose="020B0604020202020204" pitchFamily="34" charset="0"/>
            </a:endParaRPr>
          </a:p>
          <a:p>
            <a:pPr marL="571500" lvl="1" indent="-571500">
              <a:spcBef>
                <a:spcPts val="1000"/>
              </a:spcBef>
            </a:pPr>
            <a:r>
              <a:rPr lang="en-GB" sz="3200" dirty="0">
                <a:cs typeface="Arial" panose="020B0604020202020204" pitchFamily="34" charset="0"/>
              </a:rPr>
              <a:t>An “ordinary” teaching session does not include school assembly or any other school activity usually conducted with large groups of children such as:- </a:t>
            </a:r>
            <a:br>
              <a:rPr lang="en-GB" sz="3200" dirty="0">
                <a:cs typeface="Arial" panose="020B0604020202020204" pitchFamily="34" charset="0"/>
              </a:rPr>
            </a:br>
            <a:br>
              <a:rPr lang="en-GB" sz="3200" dirty="0">
                <a:cs typeface="Arial" panose="020B0604020202020204" pitchFamily="34" charset="0"/>
              </a:rPr>
            </a:br>
            <a:r>
              <a:rPr lang="en-GB" sz="3200" dirty="0">
                <a:cs typeface="Arial" panose="020B0604020202020204" pitchFamily="34" charset="0"/>
              </a:rPr>
              <a:t>PE \ games \ music \ singing \ drama\ watching television \ listening to the radio </a:t>
            </a:r>
            <a:endParaRPr lang="en-GB" sz="2800" dirty="0">
              <a:cs typeface="Arial" panose="020B0604020202020204" pitchFamily="34" charset="0"/>
            </a:endParaRPr>
          </a:p>
        </p:txBody>
      </p:sp>
    </p:spTree>
    <p:extLst>
      <p:ext uri="{BB962C8B-B14F-4D97-AF65-F5344CB8AC3E}">
        <p14:creationId xmlns:p14="http://schemas.microsoft.com/office/powerpoint/2010/main" val="3895066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a:latin typeface="Arial" panose="020B0604020202020204" pitchFamily="34" charset="0"/>
                <a:cs typeface="Arial" panose="020B0604020202020204" pitchFamily="34" charset="0"/>
              </a:rPr>
              <a:t>Infant Class Guidance</a:t>
            </a:r>
            <a:endParaRPr lang="en-US" dirty="0"/>
          </a:p>
        </p:txBody>
      </p:sp>
      <p:sp>
        <p:nvSpPr>
          <p:cNvPr id="3" name="Content Placeholder 2"/>
          <p:cNvSpPr>
            <a:spLocks noGrp="1"/>
          </p:cNvSpPr>
          <p:nvPr>
            <p:ph idx="1"/>
          </p:nvPr>
        </p:nvSpPr>
        <p:spPr>
          <a:xfrm>
            <a:off x="0" y="1690689"/>
            <a:ext cx="12045820" cy="5167310"/>
          </a:xfrm>
        </p:spPr>
        <p:txBody>
          <a:bodyPr vert="horz" lIns="91440" tIns="45720" rIns="91440" bIns="45720" rtlCol="0" anchor="t">
            <a:normAutofit/>
          </a:bodyPr>
          <a:lstStyle/>
          <a:p>
            <a:r>
              <a:rPr lang="en-GB" sz="3200" dirty="0">
                <a:cs typeface="Arial" panose="020B0604020202020204" pitchFamily="34" charset="0"/>
              </a:rPr>
              <a:t>If, at the time of the count, infant class children would be involved in such a group activity, the count is deferred to the next “ordinary” teaching session. </a:t>
            </a:r>
            <a:br>
              <a:rPr lang="en-GB" sz="3200" dirty="0">
                <a:cs typeface="Arial" panose="020B0604020202020204" pitchFamily="34" charset="0"/>
              </a:rPr>
            </a:br>
            <a:endParaRPr lang="en-GB" sz="3200" dirty="0">
              <a:cs typeface="Arial" panose="020B0604020202020204" pitchFamily="34" charset="0"/>
            </a:endParaRPr>
          </a:p>
          <a:p>
            <a:r>
              <a:rPr lang="en-GB" sz="3200" dirty="0">
                <a:cs typeface="Arial" panose="020B0604020202020204" pitchFamily="34" charset="0"/>
              </a:rPr>
              <a:t>This change of selected time is enacted for all classes in the school, not just the infant classes</a:t>
            </a:r>
            <a:br>
              <a:rPr lang="en-GB" sz="3200" dirty="0">
                <a:cs typeface="Arial" panose="020B0604020202020204" pitchFamily="34" charset="0"/>
              </a:rPr>
            </a:br>
            <a:endParaRPr lang="en-GB" sz="3200" dirty="0">
              <a:cs typeface="Arial" panose="020B0604020202020204" pitchFamily="34" charset="0"/>
            </a:endParaRPr>
          </a:p>
          <a:p>
            <a:r>
              <a:rPr lang="en-GB" sz="3200" b="1" dirty="0">
                <a:cs typeface="Arial" panose="020B0604020202020204" pitchFamily="34" charset="0"/>
              </a:rPr>
              <a:t>Error 1235 – For key Stage 1 or Reception Classes class activity must reflect an “Academic Activity” </a:t>
            </a:r>
            <a:r>
              <a:rPr lang="en-GB" sz="3200" dirty="0">
                <a:cs typeface="Arial" panose="020B0604020202020204" pitchFamily="34" charset="0"/>
              </a:rPr>
              <a:t>will be generated if a non-academic activity is assigned to a Reception or Key Stage 1</a:t>
            </a:r>
            <a:br>
              <a:rPr lang="en-GB" sz="2800" dirty="0"/>
            </a:b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7357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882065"/>
          </a:xfrm>
        </p:spPr>
        <p:txBody>
          <a:bodyPr>
            <a:normAutofit fontScale="90000"/>
          </a:bodyPr>
          <a:lstStyle/>
          <a:p>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Infant / Primary Admission Appeals</a:t>
            </a:r>
            <a:br>
              <a:rPr lang="en-GB" b="1" dirty="0">
                <a:latin typeface="Arial" panose="020B0604020202020204" pitchFamily="34" charset="0"/>
                <a:cs typeface="Arial" panose="020B0604020202020204" pitchFamily="34" charset="0"/>
              </a:rPr>
            </a:br>
            <a:br>
              <a:rPr lang="en-GB" sz="4400" b="0" i="0" dirty="0">
                <a:solidFill>
                  <a:srgbClr val="000000"/>
                </a:solidFill>
                <a:effectLst/>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0" y="1690688"/>
            <a:ext cx="12045820" cy="5020829"/>
          </a:xfrm>
        </p:spPr>
        <p:txBody>
          <a:bodyPr vert="horz" lIns="91440" tIns="45720" rIns="91440" bIns="45720" rtlCol="0" anchor="t">
            <a:normAutofit lnSpcReduction="10000"/>
          </a:bodyPr>
          <a:lstStyle/>
          <a:p>
            <a:pPr marL="0" lvl="1" indent="0">
              <a:spcBef>
                <a:spcPts val="1000"/>
              </a:spcBef>
              <a:buNone/>
            </a:pPr>
            <a:endParaRPr lang="en-GB" sz="3500" dirty="0">
              <a:solidFill>
                <a:srgbClr val="0B0C0C"/>
              </a:solidFill>
              <a:latin typeface="Arial" panose="020B0604020202020204" pitchFamily="34" charset="0"/>
              <a:cs typeface="Arial" panose="020B0604020202020204" pitchFamily="34" charset="0"/>
            </a:endParaRPr>
          </a:p>
          <a:p>
            <a:pPr marL="457200" lvl="1" indent="-457200">
              <a:spcBef>
                <a:spcPts val="1000"/>
              </a:spcBef>
            </a:pPr>
            <a:r>
              <a:rPr lang="en-GB" sz="3500" dirty="0">
                <a:solidFill>
                  <a:srgbClr val="0B0C0C"/>
                </a:solidFill>
                <a:cs typeface="Arial" panose="020B0604020202020204" pitchFamily="34" charset="0"/>
              </a:rPr>
              <a:t>Information is required on the Number of Infant and Primary Appeals logged between March and August 2023 (inclusive) for entry to school in September 2023</a:t>
            </a:r>
          </a:p>
          <a:p>
            <a:pPr marL="457200" lvl="1" indent="-457200">
              <a:spcBef>
                <a:spcPts val="1000"/>
              </a:spcBef>
            </a:pPr>
            <a:r>
              <a:rPr lang="en-GB" sz="3500" dirty="0">
                <a:solidFill>
                  <a:srgbClr val="0B0C0C"/>
                </a:solidFill>
                <a:cs typeface="Arial" panose="020B0604020202020204" pitchFamily="34" charset="0"/>
              </a:rPr>
              <a:t>Information on In Year appeals is not required</a:t>
            </a:r>
          </a:p>
          <a:p>
            <a:pPr marL="457200" lvl="1" indent="-457200">
              <a:spcBef>
                <a:spcPts val="1000"/>
              </a:spcBef>
            </a:pPr>
            <a:r>
              <a:rPr lang="en-GB" sz="3500" dirty="0">
                <a:solidFill>
                  <a:srgbClr val="0B0C0C"/>
                </a:solidFill>
                <a:cs typeface="Arial" panose="020B0604020202020204" pitchFamily="34" charset="0"/>
              </a:rPr>
              <a:t>Remember Infant Appeals are a sub set of Primary appeals and schools should include their admission appeals figures for infants in both the Infants and Primary Admissions appeals module</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691562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882065"/>
          </a:xfrm>
        </p:spPr>
        <p:txBody>
          <a:bodyPr>
            <a:normAutofit fontScale="90000"/>
          </a:bodyPr>
          <a:lstStyle/>
          <a:p>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Childcare Information</a:t>
            </a:r>
            <a:br>
              <a:rPr lang="en-GB" b="1" dirty="0">
                <a:latin typeface="Arial" panose="020B0604020202020204" pitchFamily="34" charset="0"/>
                <a:cs typeface="Arial" panose="020B0604020202020204" pitchFamily="34" charset="0"/>
              </a:rPr>
            </a:br>
            <a:br>
              <a:rPr lang="en-GB" sz="4400" b="0" i="0" dirty="0">
                <a:solidFill>
                  <a:srgbClr val="000000"/>
                </a:solidFill>
                <a:effectLst/>
                <a:latin typeface="Arial" panose="020B0604020202020204" pitchFamily="34" charset="0"/>
                <a:cs typeface="Arial" panose="020B0604020202020204" pitchFamily="34" charset="0"/>
              </a:rPr>
            </a:br>
            <a:endParaRPr lang="en-US" dirty="0"/>
          </a:p>
        </p:txBody>
      </p:sp>
      <p:sp>
        <p:nvSpPr>
          <p:cNvPr id="3" name="Content Placeholder 2"/>
          <p:cNvSpPr>
            <a:spLocks noGrp="1"/>
          </p:cNvSpPr>
          <p:nvPr>
            <p:ph idx="1"/>
          </p:nvPr>
        </p:nvSpPr>
        <p:spPr>
          <a:xfrm>
            <a:off x="0" y="1690688"/>
            <a:ext cx="12045820" cy="5020829"/>
          </a:xfrm>
        </p:spPr>
        <p:txBody>
          <a:bodyPr vert="horz" lIns="91440" tIns="45720" rIns="91440" bIns="45720" rtlCol="0" anchor="t">
            <a:normAutofit/>
          </a:bodyPr>
          <a:lstStyle/>
          <a:p>
            <a:pPr marL="0" lvl="1" indent="0">
              <a:spcBef>
                <a:spcPts val="1000"/>
              </a:spcBef>
              <a:buNone/>
            </a:pPr>
            <a:br>
              <a:rPr lang="en-GB" sz="3500" dirty="0">
                <a:solidFill>
                  <a:srgbClr val="0B0C0C"/>
                </a:solidFill>
                <a:latin typeface="Arial" panose="020B0604020202020204" pitchFamily="34" charset="0"/>
                <a:cs typeface="Arial" panose="020B0604020202020204" pitchFamily="34" charset="0"/>
              </a:rPr>
            </a:br>
            <a:r>
              <a:rPr lang="en-GB" sz="3500" dirty="0">
                <a:solidFill>
                  <a:srgbClr val="0B0C0C"/>
                </a:solidFill>
                <a:latin typeface="Arial" panose="020B0604020202020204" pitchFamily="34" charset="0"/>
                <a:cs typeface="Arial" panose="020B0604020202020204" pitchFamily="34" charset="0"/>
              </a:rPr>
              <a:t>Childcare information should be checked and updated where necessary</a:t>
            </a:r>
            <a:br>
              <a:rPr lang="en-GB" sz="3500" dirty="0">
                <a:solidFill>
                  <a:srgbClr val="0B0C0C"/>
                </a:solidFill>
                <a:latin typeface="Arial" panose="020B0604020202020204" pitchFamily="34" charset="0"/>
                <a:cs typeface="Arial" panose="020B0604020202020204" pitchFamily="34" charset="0"/>
              </a:rPr>
            </a:br>
            <a:r>
              <a:rPr lang="en-GB" sz="3500" dirty="0">
                <a:solidFill>
                  <a:srgbClr val="0B0C0C"/>
                </a:solidFill>
                <a:latin typeface="Arial" panose="020B0604020202020204" pitchFamily="34" charset="0"/>
                <a:cs typeface="Arial" panose="020B0604020202020204" pitchFamily="34" charset="0"/>
              </a:rPr>
              <a:t> </a:t>
            </a:r>
            <a:br>
              <a:rPr lang="en-GB" sz="2800" dirty="0">
                <a:latin typeface="Arial" panose="020B0604020202020204" pitchFamily="34" charset="0"/>
                <a:cs typeface="Arial" panose="020B0604020202020204" pitchFamily="34" charset="0"/>
              </a:rPr>
            </a:br>
            <a:r>
              <a:rPr lang="en-GB" sz="2800" dirty="0">
                <a:latin typeface="Arial" panose="020B0604020202020204" pitchFamily="34" charset="0"/>
                <a:cs typeface="Arial" panose="020B0604020202020204" pitchFamily="34" charset="0"/>
              </a:rPr>
              <a:t>This can be found under Focus\School Details\Panel 6</a:t>
            </a:r>
          </a:p>
          <a:p>
            <a:pPr marL="0" indent="0">
              <a:buNone/>
            </a:pPr>
            <a:endParaRPr lang="en-GB" dirty="0"/>
          </a:p>
        </p:txBody>
      </p:sp>
      <p:pic>
        <p:nvPicPr>
          <p:cNvPr id="5" name="Picture 4">
            <a:extLst>
              <a:ext uri="{FF2B5EF4-FFF2-40B4-BE49-F238E27FC236}">
                <a16:creationId xmlns:a16="http://schemas.microsoft.com/office/drawing/2014/main" id="{F3D51339-F1C9-7F74-02B7-5CB363725BD5}"/>
              </a:ext>
            </a:extLst>
          </p:cNvPr>
          <p:cNvPicPr>
            <a:picLocks noChangeAspect="1"/>
          </p:cNvPicPr>
          <p:nvPr/>
        </p:nvPicPr>
        <p:blipFill>
          <a:blip r:embed="rId3"/>
          <a:stretch>
            <a:fillRect/>
          </a:stretch>
        </p:blipFill>
        <p:spPr>
          <a:xfrm>
            <a:off x="1431219" y="4328995"/>
            <a:ext cx="9183382" cy="1676634"/>
          </a:xfrm>
          <a:prstGeom prst="rect">
            <a:avLst/>
          </a:prstGeom>
          <a:ln w="12700">
            <a:solidFill>
              <a:schemeClr val="tx1"/>
            </a:solidFill>
          </a:ln>
        </p:spPr>
      </p:pic>
    </p:spTree>
    <p:extLst>
      <p:ext uri="{BB962C8B-B14F-4D97-AF65-F5344CB8AC3E}">
        <p14:creationId xmlns:p14="http://schemas.microsoft.com/office/powerpoint/2010/main" val="2286922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DfE Validation Files</a:t>
            </a:r>
            <a:endParaRPr lang="en-US"/>
          </a:p>
        </p:txBody>
      </p:sp>
      <p:sp>
        <p:nvSpPr>
          <p:cNvPr id="3" name="Content Placeholder 2"/>
          <p:cNvSpPr>
            <a:spLocks noGrp="1"/>
          </p:cNvSpPr>
          <p:nvPr>
            <p:ph idx="1"/>
          </p:nvPr>
        </p:nvSpPr>
        <p:spPr>
          <a:xfrm>
            <a:off x="0" y="1690689"/>
            <a:ext cx="12045820" cy="5003074"/>
          </a:xfrm>
        </p:spPr>
        <p:txBody>
          <a:bodyPr vert="horz" lIns="91440" tIns="45720" rIns="91440" bIns="45720" rtlCol="0" anchor="t">
            <a:normAutofit/>
          </a:bodyPr>
          <a:lstStyle/>
          <a:p>
            <a:pPr marL="571500" lvl="1" indent="-571500">
              <a:spcBef>
                <a:spcPts val="1000"/>
              </a:spcBef>
            </a:pPr>
            <a:r>
              <a:rPr lang="en-GB" sz="3600" dirty="0">
                <a:latin typeface="Calibri"/>
                <a:cs typeface="Arial"/>
              </a:rPr>
              <a:t>A minimum for Fileset 2604 must be used for Creation and Validation of the January Census and is available for download from the Pennine Education Website</a:t>
            </a:r>
          </a:p>
          <a:p>
            <a:pPr marL="571500" lvl="1" indent="-571500">
              <a:spcBef>
                <a:spcPts val="1000"/>
              </a:spcBef>
            </a:pPr>
            <a:r>
              <a:rPr lang="en-GB" sz="3600" dirty="0">
                <a:latin typeface="Calibri"/>
                <a:cs typeface="Arial"/>
              </a:rPr>
              <a:t>We will advise if there are any later </a:t>
            </a:r>
            <a:r>
              <a:rPr lang="en-GB" sz="3600" dirty="0" err="1">
                <a:latin typeface="Calibri"/>
                <a:cs typeface="Arial"/>
              </a:rPr>
              <a:t>Filesets</a:t>
            </a:r>
            <a:r>
              <a:rPr lang="en-GB" sz="3600" dirty="0">
                <a:latin typeface="Calibri"/>
                <a:cs typeface="Arial"/>
              </a:rPr>
              <a:t> that need to be imported</a:t>
            </a:r>
            <a:br>
              <a:rPr lang="en-GB" sz="2800" dirty="0">
                <a:latin typeface="Arial" panose="020B0604020202020204" pitchFamily="34" charset="0"/>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4116918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a:latin typeface="Arial"/>
                <a:cs typeface="Arial"/>
              </a:rPr>
              <a:t>Resources</a:t>
            </a:r>
          </a:p>
        </p:txBody>
      </p:sp>
      <p:sp>
        <p:nvSpPr>
          <p:cNvPr id="3" name="Content Placeholder 2"/>
          <p:cNvSpPr>
            <a:spLocks noGrp="1"/>
          </p:cNvSpPr>
          <p:nvPr>
            <p:ph idx="1"/>
          </p:nvPr>
        </p:nvSpPr>
        <p:spPr>
          <a:xfrm>
            <a:off x="0" y="1690689"/>
            <a:ext cx="12045820" cy="4930774"/>
          </a:xfrm>
        </p:spPr>
        <p:txBody>
          <a:bodyPr vert="horz" lIns="91440" tIns="45720" rIns="91440" bIns="45720" rtlCol="0" anchor="t">
            <a:normAutofit/>
          </a:bodyPr>
          <a:lstStyle/>
          <a:p>
            <a:pPr marL="228600">
              <a:spcBef>
                <a:spcPts val="1000"/>
              </a:spcBef>
            </a:pPr>
            <a:r>
              <a:rPr lang="en-GB" sz="3200" dirty="0">
                <a:latin typeface="Calibri"/>
                <a:cs typeface="Calibri"/>
              </a:rPr>
              <a:t>The latest Fileset is 2604</a:t>
            </a:r>
            <a:br>
              <a:rPr lang="en-GB" sz="3200" dirty="0">
                <a:latin typeface="Calibri"/>
                <a:cs typeface="Calibri"/>
              </a:rPr>
            </a:br>
            <a:br>
              <a:rPr lang="en-GB" sz="3200" dirty="0">
                <a:latin typeface="Calibri"/>
                <a:cs typeface="Calibri"/>
              </a:rPr>
            </a:br>
            <a:r>
              <a:rPr lang="en-GB" sz="3200" dirty="0">
                <a:latin typeface="Calibri"/>
                <a:cs typeface="Calibri"/>
              </a:rPr>
              <a:t>This is now available to download from our website:-</a:t>
            </a:r>
            <a:br>
              <a:rPr lang="en-GB" sz="3200" dirty="0">
                <a:latin typeface="Calibri"/>
                <a:cs typeface="Calibri"/>
              </a:rPr>
            </a:br>
            <a:endParaRPr lang="en-US" sz="3200" dirty="0">
              <a:ea typeface="+mn-lt"/>
              <a:cs typeface="+mn-lt"/>
            </a:endParaRPr>
          </a:p>
          <a:p>
            <a:pPr marL="228600">
              <a:spcBef>
                <a:spcPts val="1000"/>
              </a:spcBef>
            </a:pPr>
            <a:r>
              <a:rPr lang="en-GB" sz="3200" dirty="0">
                <a:latin typeface="Calibri"/>
                <a:cs typeface="Calibri"/>
                <a:hlinkClick r:id="rId3"/>
              </a:rPr>
              <a:t>Pennine Education</a:t>
            </a:r>
            <a:r>
              <a:rPr lang="en-GB" sz="3200" dirty="0">
                <a:latin typeface="Calibri"/>
                <a:cs typeface="Calibri"/>
              </a:rPr>
              <a:t> under the Documentation\Files tab</a:t>
            </a:r>
            <a:br>
              <a:rPr lang="en-GB" sz="3200" dirty="0">
                <a:latin typeface="Calibri"/>
                <a:cs typeface="Calibri"/>
              </a:rPr>
            </a:br>
            <a:endParaRPr lang="en-GB" sz="3200" dirty="0">
              <a:ea typeface="+mn-lt"/>
              <a:cs typeface="+mn-lt"/>
            </a:endParaRPr>
          </a:p>
          <a:p>
            <a:pPr marL="228600">
              <a:spcBef>
                <a:spcPts val="1000"/>
              </a:spcBef>
            </a:pPr>
            <a:r>
              <a:rPr lang="en-GB" sz="3200" dirty="0">
                <a:latin typeface="Calibri"/>
                <a:cs typeface="Calibri"/>
              </a:rPr>
              <a:t>DfE Census Documentation </a:t>
            </a:r>
            <a:r>
              <a:rPr lang="en-GB" sz="3200" dirty="0">
                <a:latin typeface="Calibri"/>
                <a:cs typeface="Calibri"/>
                <a:hlinkClick r:id="rId4"/>
              </a:rPr>
              <a:t>DfE Guidance</a:t>
            </a:r>
            <a:br>
              <a:rPr lang="en-GB" sz="3200" dirty="0">
                <a:latin typeface="Calibri"/>
                <a:cs typeface="Calibri"/>
              </a:rPr>
            </a:br>
            <a:br>
              <a:rPr lang="en-GB" sz="2800" dirty="0">
                <a:latin typeface="Arial"/>
                <a:cs typeface="Arial" panose="020B0604020202020204" pitchFamily="34" charset="0"/>
              </a:rPr>
            </a:br>
            <a:endParaRPr lang="en-GB" sz="2800" dirty="0">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248014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a:latin typeface="Calibri"/>
                <a:cs typeface="Arial"/>
              </a:rPr>
              <a:t>Dry Run</a:t>
            </a:r>
            <a:endParaRPr lang="en-US" b="1">
              <a:latin typeface="Calibri"/>
              <a:cs typeface="Arial"/>
            </a:endParaRPr>
          </a:p>
        </p:txBody>
      </p:sp>
      <p:sp>
        <p:nvSpPr>
          <p:cNvPr id="3" name="Content Placeholder 2"/>
          <p:cNvSpPr>
            <a:spLocks noGrp="1"/>
          </p:cNvSpPr>
          <p:nvPr>
            <p:ph idx="1"/>
          </p:nvPr>
        </p:nvSpPr>
        <p:spPr>
          <a:xfrm>
            <a:off x="0" y="1690689"/>
            <a:ext cx="12045820" cy="5047190"/>
          </a:xfrm>
        </p:spPr>
        <p:txBody>
          <a:bodyPr vert="horz" lIns="91440" tIns="45720" rIns="91440" bIns="45720" rtlCol="0" anchor="t">
            <a:normAutofit/>
          </a:bodyPr>
          <a:lstStyle/>
          <a:p>
            <a:r>
              <a:rPr lang="en-GB" sz="3600" dirty="0">
                <a:latin typeface="Calibri"/>
                <a:cs typeface="Arial"/>
              </a:rPr>
              <a:t>We would like to encourage all schools to complete a Dry Run as soon as possible, so that any Issues or Errors can be resolved in advance of the Census.  </a:t>
            </a:r>
            <a:endParaRPr lang="en-US" sz="3600" dirty="0">
              <a:latin typeface="Calibri"/>
              <a:cs typeface="Calibri"/>
            </a:endParaRPr>
          </a:p>
          <a:p>
            <a:r>
              <a:rPr lang="en-GB" sz="3600" dirty="0">
                <a:latin typeface="Calibri"/>
                <a:cs typeface="Arial"/>
              </a:rPr>
              <a:t>Fileset 2604 is available to download from our website with instructions on how to import into SIMS.</a:t>
            </a:r>
          </a:p>
          <a:p>
            <a:r>
              <a:rPr lang="en-GB" sz="3600" dirty="0">
                <a:latin typeface="Calibri"/>
                <a:cs typeface="Arial"/>
              </a:rPr>
              <a:t>Census Notes will be available to download from our website from this afternoon</a:t>
            </a:r>
          </a:p>
          <a:p>
            <a:r>
              <a:rPr lang="en-GB" sz="3600" dirty="0">
                <a:latin typeface="Calibri"/>
                <a:cs typeface="Arial"/>
              </a:rPr>
              <a:t>Password to download files from the website is: </a:t>
            </a:r>
            <a:r>
              <a:rPr lang="en-GB" sz="3600" b="1" dirty="0">
                <a:latin typeface="Calibri"/>
                <a:cs typeface="Arial"/>
              </a:rPr>
              <a:t>Springterm2024</a:t>
            </a:r>
          </a:p>
        </p:txBody>
      </p:sp>
    </p:spTree>
    <p:extLst>
      <p:ext uri="{BB962C8B-B14F-4D97-AF65-F5344CB8AC3E}">
        <p14:creationId xmlns:p14="http://schemas.microsoft.com/office/powerpoint/2010/main" val="4155019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endParaRPr lang="en-GB" dirty="0"/>
          </a:p>
          <a:p>
            <a:pPr marL="0" lvl="1" indent="0" algn="ctr">
              <a:spcBef>
                <a:spcPts val="1000"/>
              </a:spcBef>
              <a:buNone/>
            </a:pPr>
            <a:endParaRPr lang="en-GB" sz="3200" dirty="0"/>
          </a:p>
          <a:p>
            <a:pPr marL="0" lvl="1" indent="0">
              <a:spcBef>
                <a:spcPts val="1000"/>
              </a:spcBef>
              <a:buNone/>
            </a:pPr>
            <a:r>
              <a:rPr lang="en-GB" sz="4800" b="1" dirty="0">
                <a:cs typeface="Arial" panose="020B0604020202020204" pitchFamily="34" charset="0"/>
              </a:rPr>
              <a:t>CATHOLIC EDUCATION SERVICE CENSUS </a:t>
            </a:r>
          </a:p>
          <a:p>
            <a:pPr marL="0" lvl="1" indent="0">
              <a:spcBef>
                <a:spcPts val="1000"/>
              </a:spcBef>
              <a:buNone/>
            </a:pPr>
            <a:r>
              <a:rPr lang="en-GB" sz="4800" b="1" dirty="0">
                <a:cs typeface="Arial" panose="020B0604020202020204" pitchFamily="34" charset="0"/>
              </a:rPr>
              <a:t>JANUARY 18</a:t>
            </a:r>
            <a:r>
              <a:rPr lang="en-GB" sz="4800" b="1" baseline="30000" dirty="0">
                <a:cs typeface="Arial" panose="020B0604020202020204" pitchFamily="34" charset="0"/>
              </a:rPr>
              <a:t>th</a:t>
            </a:r>
            <a:r>
              <a:rPr lang="en-GB" sz="4800" b="1" dirty="0">
                <a:cs typeface="Arial" panose="020B0604020202020204" pitchFamily="34" charset="0"/>
              </a:rPr>
              <a:t> 2024 </a:t>
            </a: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593720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endParaRPr lang="en-GB" dirty="0"/>
          </a:p>
          <a:p>
            <a:pPr marL="0" lvl="1" indent="0" algn="ctr">
              <a:spcBef>
                <a:spcPts val="1000"/>
              </a:spcBef>
              <a:buNone/>
            </a:pPr>
            <a:endParaRPr lang="en-GB" sz="3200" dirty="0"/>
          </a:p>
          <a:p>
            <a:pPr marL="0" lvl="1" indent="0">
              <a:spcBef>
                <a:spcPts val="1000"/>
              </a:spcBef>
              <a:buNone/>
            </a:pPr>
            <a:r>
              <a:rPr lang="en-GB" sz="4800" b="1" dirty="0">
                <a:cs typeface="Arial" panose="020B0604020202020204" pitchFamily="34" charset="0"/>
              </a:rPr>
              <a:t>New Intake 2024</a:t>
            </a: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1302696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600" b="1">
                <a:solidFill>
                  <a:srgbClr val="FFFFFF"/>
                </a:solidFill>
                <a:latin typeface="Arial" panose="020B0604020202020204" pitchFamily="34" charset="0"/>
                <a:cs typeface="Arial" panose="020B0604020202020204" pitchFamily="34" charset="0"/>
              </a:rPr>
              <a:t>Agenda</a:t>
            </a:r>
          </a:p>
        </p:txBody>
      </p:sp>
      <p:sp>
        <p:nvSpPr>
          <p:cNvPr id="3" name="Content Placeholder 2"/>
          <p:cNvSpPr>
            <a:spLocks noGrp="1"/>
          </p:cNvSpPr>
          <p:nvPr>
            <p:ph idx="1"/>
          </p:nvPr>
        </p:nvSpPr>
        <p:spPr>
          <a:xfrm>
            <a:off x="-1" y="1690687"/>
            <a:ext cx="12191999" cy="5167311"/>
          </a:xfrm>
        </p:spPr>
        <p:txBody>
          <a:bodyPr vert="horz" lIns="91440" tIns="45720" rIns="91440" bIns="45720" rtlCol="0" anchor="t">
            <a:normAutofit/>
          </a:bodyPr>
          <a:lstStyle/>
          <a:p>
            <a:pPr marL="0" indent="0">
              <a:buNone/>
            </a:pPr>
            <a:r>
              <a:rPr lang="en-GB" sz="2600" b="1" dirty="0">
                <a:cs typeface="Arial"/>
              </a:rPr>
              <a:t>AGENDA</a:t>
            </a:r>
          </a:p>
          <a:p>
            <a:r>
              <a:rPr lang="en-GB" b="1" dirty="0">
                <a:cs typeface="Arial"/>
              </a:rPr>
              <a:t>Statutory Returns</a:t>
            </a:r>
          </a:p>
          <a:p>
            <a:pPr lvl="1"/>
            <a:r>
              <a:rPr lang="en-GB" sz="2800" b="1" dirty="0">
                <a:cs typeface="Arial"/>
              </a:rPr>
              <a:t>School Census</a:t>
            </a:r>
          </a:p>
          <a:p>
            <a:pPr lvl="1"/>
            <a:r>
              <a:rPr lang="en-GB" sz="2800" b="1" dirty="0">
                <a:cs typeface="Arial"/>
              </a:rPr>
              <a:t>CES Census</a:t>
            </a:r>
          </a:p>
          <a:p>
            <a:r>
              <a:rPr lang="en-GB" b="1" dirty="0">
                <a:cs typeface="Arial"/>
              </a:rPr>
              <a:t>FMS Update</a:t>
            </a:r>
          </a:p>
          <a:p>
            <a:r>
              <a:rPr lang="en-GB" b="1" dirty="0">
                <a:cs typeface="Arial"/>
              </a:rPr>
              <a:t>Pre Admissions</a:t>
            </a:r>
          </a:p>
          <a:p>
            <a:r>
              <a:rPr lang="en-GB" b="1" dirty="0">
                <a:cs typeface="Arial"/>
              </a:rPr>
              <a:t>Contract Renewal</a:t>
            </a:r>
          </a:p>
          <a:p>
            <a:r>
              <a:rPr lang="en-GB" b="1" dirty="0">
                <a:cs typeface="Arial"/>
              </a:rPr>
              <a:t>Summer Briefing</a:t>
            </a:r>
            <a:endParaRPr lang="en-GB" b="1" dirty="0">
              <a:cs typeface="Arial" panose="020B0604020202020204" pitchFamily="34" charset="0"/>
            </a:endParaRPr>
          </a:p>
          <a:p>
            <a:r>
              <a:rPr lang="en-GB" b="1" dirty="0">
                <a:cs typeface="Arial"/>
              </a:rPr>
              <a:t>Helpdesk</a:t>
            </a:r>
          </a:p>
          <a:p>
            <a:r>
              <a:rPr lang="en-GB" b="1" dirty="0">
                <a:cs typeface="Arial"/>
              </a:rPr>
              <a:t>Questions</a:t>
            </a:r>
            <a:endParaRPr lang="en-GB" b="1" dirty="0">
              <a:cs typeface="Arial" panose="020B0604020202020204" pitchFamily="34" charset="0"/>
            </a:endParaRPr>
          </a:p>
          <a:p>
            <a:pPr marL="0" indent="0">
              <a:buNone/>
            </a:pPr>
            <a:endParaRPr lang="en-GB" sz="2600" b="1" dirty="0">
              <a:latin typeface="Arial" panose="020B0604020202020204" pitchFamily="34" charset="0"/>
              <a:cs typeface="Arial" panose="020B0604020202020204" pitchFamily="34" charset="0"/>
            </a:endParaRPr>
          </a:p>
          <a:p>
            <a:endParaRPr lang="en-GB" sz="2600" b="1" dirty="0">
              <a:latin typeface="Arial" panose="020B0604020202020204" pitchFamily="34" charset="0"/>
              <a:cs typeface="Arial" panose="020B0604020202020204" pitchFamily="34" charset="0"/>
            </a:endParaRPr>
          </a:p>
          <a:p>
            <a:endParaRPr lang="en-GB" sz="2600" b="1" dirty="0">
              <a:latin typeface="Arial" panose="020B0604020202020204" pitchFamily="34" charset="0"/>
              <a:cs typeface="Arial" panose="020B0604020202020204" pitchFamily="34" charset="0"/>
            </a:endParaRPr>
          </a:p>
        </p:txBody>
      </p:sp>
      <p:pic>
        <p:nvPicPr>
          <p:cNvPr id="10" name="Picture 9" descr="Logo&#10;&#10;Description automatically generated">
            <a:extLst>
              <a:ext uri="{FF2B5EF4-FFF2-40B4-BE49-F238E27FC236}">
                <a16:creationId xmlns:a16="http://schemas.microsoft.com/office/drawing/2014/main" id="{D37B74EC-EA84-4CEA-9122-D603766D73F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89658" y="197643"/>
            <a:ext cx="3240031" cy="1295403"/>
          </a:xfrm>
          <a:prstGeom prst="rect">
            <a:avLst/>
          </a:prstGeom>
          <a:solidFill>
            <a:schemeClr val="bg1"/>
          </a:solidFill>
        </p:spPr>
      </p:pic>
    </p:spTree>
    <p:extLst>
      <p:ext uri="{BB962C8B-B14F-4D97-AF65-F5344CB8AC3E}">
        <p14:creationId xmlns:p14="http://schemas.microsoft.com/office/powerpoint/2010/main" val="2547441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r>
              <a:rPr lang="en-GB" sz="3200" dirty="0"/>
              <a:t>As soon as you are ready you can create you New Intake groups for your September Pre-Admissions</a:t>
            </a:r>
            <a:br>
              <a:rPr lang="en-GB" sz="3200" dirty="0"/>
            </a:br>
            <a:br>
              <a:rPr lang="en-GB" sz="3200" dirty="0"/>
            </a:br>
            <a:r>
              <a:rPr lang="en-GB" sz="3200" dirty="0"/>
              <a:t>Notes are available on the website for setting up and administering your Pre-Admission Groups</a:t>
            </a:r>
            <a:br>
              <a:rPr lang="en-GB" sz="3200" dirty="0"/>
            </a:br>
            <a:endParaRPr lang="en-GB" sz="3200" dirty="0"/>
          </a:p>
          <a:p>
            <a:pPr marL="0" lvl="1" indent="0">
              <a:spcBef>
                <a:spcPts val="1000"/>
              </a:spcBef>
              <a:buNone/>
            </a:pPr>
            <a:r>
              <a:rPr lang="en-GB" sz="3200" dirty="0">
                <a:cs typeface="Arial" panose="020B0604020202020204" pitchFamily="34" charset="0"/>
              </a:rPr>
              <a:t>If your local Authority provides you with the ability to download your Pre-Admissions from SAM we would always advise that you import an ATF File rather that a CTF</a:t>
            </a:r>
          </a:p>
          <a:p>
            <a:pPr marL="0" lvl="1" indent="0">
              <a:spcBef>
                <a:spcPts val="1000"/>
              </a:spcBef>
              <a:buNone/>
            </a:pPr>
            <a:r>
              <a:rPr lang="en-GB" sz="3200" dirty="0">
                <a:cs typeface="Arial" panose="020B0604020202020204" pitchFamily="34" charset="0"/>
              </a:rPr>
              <a:t>If you need any help or advice, please log a call with the Helpdesk</a:t>
            </a: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750356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endParaRPr lang="en-GB" dirty="0"/>
          </a:p>
          <a:p>
            <a:pPr marL="0" lvl="1" indent="0" algn="ctr">
              <a:spcBef>
                <a:spcPts val="1000"/>
              </a:spcBef>
              <a:buNone/>
            </a:pPr>
            <a:endParaRPr lang="en-GB" sz="3200" dirty="0"/>
          </a:p>
          <a:p>
            <a:pPr marL="0" lvl="1" indent="0">
              <a:spcBef>
                <a:spcPts val="1000"/>
              </a:spcBef>
              <a:buNone/>
            </a:pPr>
            <a:r>
              <a:rPr lang="en-GB" sz="4800" b="1" dirty="0">
                <a:cs typeface="Arial" panose="020B0604020202020204" pitchFamily="34" charset="0"/>
              </a:rPr>
              <a:t>FMS Update</a:t>
            </a: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129530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840CB83-DDF1-4464-95B4-9F998E2FED6A}"/>
              </a:ext>
            </a:extLst>
          </p:cNvPr>
          <p:cNvSpPr>
            <a:spLocks noGrp="1"/>
          </p:cNvSpPr>
          <p:nvPr>
            <p:ph type="title"/>
          </p:nvPr>
        </p:nvSpPr>
        <p:spPr>
          <a:xfrm>
            <a:off x="0" y="1"/>
            <a:ext cx="12192000" cy="1690688"/>
          </a:xfrm>
        </p:spPr>
        <p:txBody>
          <a:bodyPr/>
          <a:lstStyle/>
          <a:p>
            <a:r>
              <a:rPr lang="en-US" b="1" dirty="0">
                <a:cs typeface="Calibri Light"/>
              </a:rPr>
              <a:t>Pennine Education – Prem Plus</a:t>
            </a:r>
            <a:endParaRPr lang="en-US" b="1" dirty="0"/>
          </a:p>
        </p:txBody>
      </p:sp>
      <p:sp>
        <p:nvSpPr>
          <p:cNvPr id="3" name="Content Placeholder 2"/>
          <p:cNvSpPr>
            <a:spLocks noGrp="1"/>
          </p:cNvSpPr>
          <p:nvPr>
            <p:ph idx="1"/>
          </p:nvPr>
        </p:nvSpPr>
        <p:spPr>
          <a:xfrm>
            <a:off x="0" y="1690689"/>
            <a:ext cx="12045820" cy="4486274"/>
          </a:xfrm>
        </p:spPr>
        <p:txBody>
          <a:bodyPr vert="horz" lIns="91440" tIns="45720" rIns="91440" bIns="45720" rtlCol="0" anchor="t">
            <a:normAutofit/>
          </a:bodyPr>
          <a:lstStyle/>
          <a:p>
            <a:pPr marL="0" indent="0">
              <a:buNone/>
            </a:pPr>
            <a:r>
              <a:rPr lang="en-GB" sz="3600" b="1" dirty="0"/>
              <a:t>Prem Plus-</a:t>
            </a:r>
          </a:p>
          <a:p>
            <a:pPr marL="0" indent="0">
              <a:buNone/>
            </a:pPr>
            <a:r>
              <a:rPr lang="en-GB" sz="3600" dirty="0"/>
              <a:t>With Financial Year End coming up,</a:t>
            </a:r>
          </a:p>
          <a:p>
            <a:pPr marL="0" indent="0">
              <a:buNone/>
            </a:pPr>
            <a:r>
              <a:rPr lang="en-GB" sz="3600" dirty="0"/>
              <a:t>All discs will need to be run to close the year down in order to open up the new year.</a:t>
            </a:r>
          </a:p>
          <a:p>
            <a:pPr marL="0" indent="0">
              <a:buNone/>
            </a:pPr>
            <a:r>
              <a:rPr lang="en-GB" sz="3600" dirty="0"/>
              <a:t>If you don’t have these discs already, please contact your accountant and request these.</a:t>
            </a:r>
          </a:p>
        </p:txBody>
      </p:sp>
    </p:spTree>
    <p:extLst>
      <p:ext uri="{BB962C8B-B14F-4D97-AF65-F5344CB8AC3E}">
        <p14:creationId xmlns:p14="http://schemas.microsoft.com/office/powerpoint/2010/main" val="1611355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840CB83-DDF1-4464-95B4-9F998E2FED6A}"/>
              </a:ext>
            </a:extLst>
          </p:cNvPr>
          <p:cNvSpPr>
            <a:spLocks noGrp="1"/>
          </p:cNvSpPr>
          <p:nvPr>
            <p:ph type="title"/>
          </p:nvPr>
        </p:nvSpPr>
        <p:spPr>
          <a:xfrm>
            <a:off x="0" y="1"/>
            <a:ext cx="12192000" cy="1690688"/>
          </a:xfrm>
        </p:spPr>
        <p:txBody>
          <a:bodyPr/>
          <a:lstStyle/>
          <a:p>
            <a:r>
              <a:rPr lang="en-US" b="1" dirty="0">
                <a:cs typeface="Calibri Light"/>
              </a:rPr>
              <a:t>Pennine Education – Prem Plus</a:t>
            </a:r>
            <a:endParaRPr lang="en-US" b="1" dirty="0"/>
          </a:p>
        </p:txBody>
      </p:sp>
      <p:sp>
        <p:nvSpPr>
          <p:cNvPr id="3" name="Content Placeholder 2"/>
          <p:cNvSpPr>
            <a:spLocks noGrp="1"/>
          </p:cNvSpPr>
          <p:nvPr>
            <p:ph idx="1"/>
          </p:nvPr>
        </p:nvSpPr>
        <p:spPr>
          <a:xfrm>
            <a:off x="0" y="1690689"/>
            <a:ext cx="12045820" cy="4486274"/>
          </a:xfrm>
        </p:spPr>
        <p:txBody>
          <a:bodyPr vert="horz" lIns="91440" tIns="45720" rIns="91440" bIns="45720" rtlCol="0" anchor="t">
            <a:normAutofit/>
          </a:bodyPr>
          <a:lstStyle/>
          <a:p>
            <a:pPr marL="0" indent="0">
              <a:buNone/>
            </a:pPr>
            <a:endParaRPr lang="en-GB" sz="3600" b="1" dirty="0"/>
          </a:p>
          <a:p>
            <a:pPr marL="0" indent="0">
              <a:buNone/>
            </a:pPr>
            <a:endParaRPr lang="en-GB" sz="4400" b="1" dirty="0"/>
          </a:p>
          <a:p>
            <a:pPr marL="0" indent="0">
              <a:buNone/>
            </a:pPr>
            <a:endParaRPr lang="en-GB" sz="4400" b="1" dirty="0"/>
          </a:p>
          <a:p>
            <a:pPr marL="0" indent="0">
              <a:buNone/>
            </a:pPr>
            <a:r>
              <a:rPr lang="en-GB" sz="4400" b="1" dirty="0"/>
              <a:t>Any Questions on Prem Plus?</a:t>
            </a:r>
            <a:endParaRPr lang="en-GB" sz="4400" dirty="0"/>
          </a:p>
        </p:txBody>
      </p:sp>
    </p:spTree>
    <p:extLst>
      <p:ext uri="{BB962C8B-B14F-4D97-AF65-F5344CB8AC3E}">
        <p14:creationId xmlns:p14="http://schemas.microsoft.com/office/powerpoint/2010/main" val="2673617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endParaRPr lang="en-GB" dirty="0"/>
          </a:p>
          <a:p>
            <a:pPr marL="0" lvl="1" indent="0" algn="ctr">
              <a:spcBef>
                <a:spcPts val="1000"/>
              </a:spcBef>
              <a:buNone/>
            </a:pPr>
            <a:endParaRPr lang="en-GB" sz="3200" dirty="0"/>
          </a:p>
          <a:p>
            <a:pPr marL="0" lvl="1" indent="0">
              <a:spcBef>
                <a:spcPts val="1000"/>
              </a:spcBef>
              <a:buNone/>
            </a:pPr>
            <a:r>
              <a:rPr lang="en-GB" sz="4800" b="1" dirty="0">
                <a:cs typeface="Arial" panose="020B0604020202020204" pitchFamily="34" charset="0"/>
              </a:rPr>
              <a:t>Summer Briefings </a:t>
            </a: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705409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r>
              <a:rPr lang="en-GB" sz="3200" dirty="0"/>
              <a:t>We will be holding the Summer Term Briefings Face to Face at the following locations:-</a:t>
            </a:r>
          </a:p>
          <a:p>
            <a:pPr marL="0" lvl="1" indent="0">
              <a:spcBef>
                <a:spcPts val="1000"/>
              </a:spcBef>
              <a:buNone/>
            </a:pPr>
            <a:r>
              <a:rPr lang="en-GB" sz="3200" b="1" dirty="0">
                <a:cs typeface="Arial" panose="020B0604020202020204" pitchFamily="34" charset="0"/>
              </a:rPr>
              <a:t>Oldham</a:t>
            </a:r>
          </a:p>
          <a:p>
            <a:pPr marL="0" lvl="1" indent="0">
              <a:spcBef>
                <a:spcPts val="1000"/>
              </a:spcBef>
              <a:buNone/>
            </a:pPr>
            <a:r>
              <a:rPr lang="en-GB" sz="3200" b="1" dirty="0">
                <a:cs typeface="Arial" panose="020B0604020202020204" pitchFamily="34" charset="0"/>
              </a:rPr>
              <a:t>Blackpool</a:t>
            </a:r>
          </a:p>
          <a:p>
            <a:pPr marL="0" lvl="1" indent="0">
              <a:spcBef>
                <a:spcPts val="1000"/>
              </a:spcBef>
              <a:buNone/>
            </a:pPr>
            <a:r>
              <a:rPr lang="en-GB" sz="3200" b="1" dirty="0">
                <a:cs typeface="Arial" panose="020B0604020202020204" pitchFamily="34" charset="0"/>
              </a:rPr>
              <a:t>Warrington</a:t>
            </a:r>
          </a:p>
          <a:p>
            <a:pPr marL="0" lvl="1" indent="0">
              <a:spcBef>
                <a:spcPts val="1000"/>
              </a:spcBef>
              <a:buNone/>
            </a:pPr>
            <a:r>
              <a:rPr lang="en-GB" sz="3200" b="1" dirty="0">
                <a:cs typeface="Arial" panose="020B0604020202020204" pitchFamily="34" charset="0"/>
              </a:rPr>
              <a:t>Cheshire East</a:t>
            </a:r>
            <a:br>
              <a:rPr lang="en-GB" sz="3200" b="1" dirty="0">
                <a:cs typeface="Arial" panose="020B0604020202020204" pitchFamily="34" charset="0"/>
              </a:rPr>
            </a:br>
            <a:br>
              <a:rPr lang="en-GB" sz="3200" b="1" dirty="0">
                <a:cs typeface="Arial" panose="020B0604020202020204" pitchFamily="34" charset="0"/>
              </a:rPr>
            </a:br>
            <a:r>
              <a:rPr lang="en-GB" sz="3200" b="1" dirty="0">
                <a:cs typeface="Arial" panose="020B0604020202020204" pitchFamily="34" charset="0"/>
              </a:rPr>
              <a:t>As soon as we have the confirmed dates we will let you know</a:t>
            </a:r>
            <a:endParaRPr lang="en-GB" sz="4800" b="1" dirty="0">
              <a:cs typeface="Arial" panose="020B0604020202020204" pitchFamily="34" charset="0"/>
            </a:endParaRP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44224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r>
              <a:rPr lang="en-GB" sz="3200" dirty="0"/>
              <a:t>We will be doing a special session on SIMS Next Gen with colleagues from ESS and would like to encourage everyone to attend so that you are able to see a live demo of the latest developments in the SIMS Next Gen Software.</a:t>
            </a:r>
            <a:br>
              <a:rPr lang="en-GB" sz="3200" dirty="0"/>
            </a:br>
            <a:br>
              <a:rPr lang="en-GB" sz="3200" dirty="0"/>
            </a:br>
            <a:r>
              <a:rPr lang="en-GB" sz="3200" dirty="0"/>
              <a:t>If any other members of staff, such as your Head Teacher would like to attend, they will be more than welcome. </a:t>
            </a:r>
            <a:br>
              <a:rPr lang="en-GB" sz="3200" dirty="0"/>
            </a:br>
            <a:br>
              <a:rPr lang="en-GB" sz="3200" dirty="0"/>
            </a:br>
            <a:r>
              <a:rPr lang="en-GB" sz="3200" dirty="0"/>
              <a:t>As soon as we have the confirmed date for each location, we will let you know and send a full Agenda</a:t>
            </a:r>
            <a:endParaRPr lang="en-GB" sz="4800" b="1" dirty="0">
              <a:cs typeface="Arial" panose="020B0604020202020204" pitchFamily="34" charset="0"/>
            </a:endParaRP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4624991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840CB83-DDF1-4464-95B4-9F998E2FED6A}"/>
              </a:ext>
            </a:extLst>
          </p:cNvPr>
          <p:cNvSpPr>
            <a:spLocks noGrp="1"/>
          </p:cNvSpPr>
          <p:nvPr>
            <p:ph type="title"/>
          </p:nvPr>
        </p:nvSpPr>
        <p:spPr>
          <a:xfrm>
            <a:off x="0" y="1"/>
            <a:ext cx="12192000" cy="1690688"/>
          </a:xfrm>
        </p:spPr>
        <p:txBody>
          <a:bodyPr/>
          <a:lstStyle/>
          <a:p>
            <a:r>
              <a:rPr lang="en-US" b="1" dirty="0">
                <a:cs typeface="Calibri Light"/>
              </a:rPr>
              <a:t>Pennine Education</a:t>
            </a:r>
            <a:endParaRPr lang="en-US" b="1" dirty="0"/>
          </a:p>
        </p:txBody>
      </p:sp>
      <p:sp>
        <p:nvSpPr>
          <p:cNvPr id="3" name="Content Placeholder 2"/>
          <p:cNvSpPr>
            <a:spLocks noGrp="1"/>
          </p:cNvSpPr>
          <p:nvPr>
            <p:ph idx="1"/>
          </p:nvPr>
        </p:nvSpPr>
        <p:spPr>
          <a:xfrm>
            <a:off x="0" y="1690689"/>
            <a:ext cx="12045820" cy="4486274"/>
          </a:xfrm>
        </p:spPr>
        <p:txBody>
          <a:bodyPr vert="horz" lIns="91440" tIns="45720" rIns="91440" bIns="45720" rtlCol="0" anchor="t">
            <a:normAutofit/>
          </a:bodyPr>
          <a:lstStyle/>
          <a:p>
            <a:pPr marL="0" indent="0">
              <a:buNone/>
            </a:pPr>
            <a:endParaRPr lang="en-GB" sz="3600" b="1" dirty="0"/>
          </a:p>
          <a:p>
            <a:pPr marL="0" indent="0">
              <a:buNone/>
            </a:pPr>
            <a:endParaRPr lang="en-GB" sz="4400" b="1" dirty="0"/>
          </a:p>
          <a:p>
            <a:pPr marL="0" indent="0">
              <a:buNone/>
            </a:pPr>
            <a:r>
              <a:rPr lang="en-GB" sz="4400" b="1" dirty="0"/>
              <a:t>Contract Renewal</a:t>
            </a:r>
            <a:endParaRPr lang="en-GB" sz="4400" dirty="0"/>
          </a:p>
        </p:txBody>
      </p:sp>
    </p:spTree>
    <p:extLst>
      <p:ext uri="{BB962C8B-B14F-4D97-AF65-F5344CB8AC3E}">
        <p14:creationId xmlns:p14="http://schemas.microsoft.com/office/powerpoint/2010/main" val="1813208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r>
              <a:rPr lang="en-GB" sz="2800" b="1" dirty="0"/>
              <a:t>Contract Renewal 2024</a:t>
            </a:r>
            <a:br>
              <a:rPr lang="en-GB" sz="2800" b="1" dirty="0"/>
            </a:br>
            <a:br>
              <a:rPr lang="en-GB" sz="2800" dirty="0"/>
            </a:br>
            <a:r>
              <a:rPr lang="en-GB" sz="2800" dirty="0"/>
              <a:t>You should have received an email from John requesting your pupil numbers.  If you have not done so, could you please return them to John as soon as possible @ </a:t>
            </a:r>
            <a:r>
              <a:rPr lang="en-GB" sz="2800" dirty="0">
                <a:hlinkClick r:id="rId3"/>
              </a:rPr>
              <a:t>jarmstrong@pennineeducation.co.uk</a:t>
            </a:r>
            <a:endParaRPr lang="en-GB" sz="2800" dirty="0"/>
          </a:p>
          <a:p>
            <a:pPr marL="0" lvl="1" indent="0">
              <a:spcBef>
                <a:spcPts val="1000"/>
              </a:spcBef>
              <a:buNone/>
            </a:pPr>
            <a:endParaRPr lang="en-GB" sz="2800" dirty="0"/>
          </a:p>
          <a:p>
            <a:pPr marL="0" lvl="1" indent="0">
              <a:spcBef>
                <a:spcPts val="1000"/>
              </a:spcBef>
              <a:buNone/>
            </a:pPr>
            <a:r>
              <a:rPr lang="en-GB" sz="2800" b="1" dirty="0"/>
              <a:t>Contract Signing </a:t>
            </a:r>
            <a:br>
              <a:rPr lang="en-GB" sz="2800" b="1" dirty="0"/>
            </a:br>
            <a:br>
              <a:rPr lang="en-GB" sz="2800" b="1" dirty="0"/>
            </a:br>
            <a:r>
              <a:rPr lang="en-GB" sz="2800" dirty="0"/>
              <a:t>This year we have purchase electronic signature software, to make the contract signing easier.  You will no longer need to print out, sign and then scan the document to return to us, you will be able to electronically sign the document,  hopefully making the process more efficient for you.</a:t>
            </a:r>
            <a:endParaRPr lang="en-GB" sz="2800" b="1" dirty="0">
              <a:cs typeface="Arial" panose="020B0604020202020204" pitchFamily="34" charset="0"/>
            </a:endParaRP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3171446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r>
              <a:rPr lang="en-GB" sz="2800" b="1" dirty="0"/>
              <a:t>ESS Contract Renewal 2024</a:t>
            </a:r>
            <a:br>
              <a:rPr lang="en-GB" sz="2800" b="1" dirty="0"/>
            </a:br>
            <a:br>
              <a:rPr lang="en-GB" sz="2800" dirty="0"/>
            </a:br>
            <a:r>
              <a:rPr lang="en-GB" sz="2800" dirty="0"/>
              <a:t>If anyone schools need help completing the ESS Contract renewal, through the ESS Portal, please let us know and we will be more than happy to help.</a:t>
            </a:r>
            <a:endParaRPr lang="en-GB" sz="2800" b="1" dirty="0">
              <a:cs typeface="Arial" panose="020B0604020202020204" pitchFamily="34" charset="0"/>
            </a:endParaRP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636081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90688"/>
          </a:xfrm>
          <a:solidFill>
            <a:schemeClr val="accent1">
              <a:lumMod val="75000"/>
            </a:schemeClr>
          </a:solidFill>
        </p:spPr>
        <p:txBody>
          <a:bodyPr vert="horz" lIns="91440" tIns="45720" rIns="91440" bIns="45720" rtlCol="0" anchor="ctr">
            <a:normAutofit/>
          </a:bodyPr>
          <a:lstStyle/>
          <a:p>
            <a:r>
              <a:rPr lang="en-US" b="1">
                <a:solidFill>
                  <a:schemeClr val="bg1"/>
                </a:solidFill>
              </a:rPr>
              <a:t>SIMS Version</a:t>
            </a:r>
          </a:p>
        </p:txBody>
      </p:sp>
      <p:sp>
        <p:nvSpPr>
          <p:cNvPr id="4" name="Text Placeholder 2"/>
          <p:cNvSpPr>
            <a:spLocks noGrp="1"/>
          </p:cNvSpPr>
          <p:nvPr>
            <p:ph sz="half" idx="1"/>
          </p:nvPr>
        </p:nvSpPr>
        <p:spPr>
          <a:xfrm>
            <a:off x="0" y="1690689"/>
            <a:ext cx="6019800" cy="4486274"/>
          </a:xfrm>
        </p:spPr>
        <p:txBody>
          <a:bodyPr vert="horz" lIns="91440" tIns="45720" rIns="91440" bIns="45720" rtlCol="0">
            <a:normAutofit lnSpcReduction="10000"/>
          </a:bodyPr>
          <a:lstStyle/>
          <a:p>
            <a:pPr marL="228600" lvl="1">
              <a:spcBef>
                <a:spcPts val="1000"/>
              </a:spcBef>
            </a:pPr>
            <a:r>
              <a:rPr lang="en-US" sz="3200" dirty="0"/>
              <a:t>Before you can start the Spring Statutory Returns you will need to have upgraded to the SIMS Autumn release Version 7.214</a:t>
            </a:r>
            <a:br>
              <a:rPr lang="en-US" sz="3200" dirty="0"/>
            </a:br>
            <a:endParaRPr lang="en-US" sz="3200" dirty="0"/>
          </a:p>
          <a:p>
            <a:pPr marL="228600" lvl="1">
              <a:spcBef>
                <a:spcPts val="1000"/>
              </a:spcBef>
            </a:pPr>
            <a:r>
              <a:rPr lang="en-US" sz="3200" dirty="0"/>
              <a:t>If you are not sure if SIMS has been upgraded - in SIMS Select Help | About </a:t>
            </a:r>
            <a:r>
              <a:rPr lang="en-US" sz="3200" dirty="0" err="1"/>
              <a:t>SIMS.Net</a:t>
            </a:r>
            <a:r>
              <a:rPr lang="en-US" sz="3200" dirty="0"/>
              <a:t> and the version information will be displayed</a:t>
            </a:r>
          </a:p>
          <a:p>
            <a:pPr marL="0" lvl="1">
              <a:spcBef>
                <a:spcPts val="1000"/>
              </a:spcBef>
            </a:pPr>
            <a:endParaRPr lang="en-US" sz="2800" dirty="0"/>
          </a:p>
          <a:p>
            <a:pPr marL="0" lvl="1">
              <a:spcBef>
                <a:spcPts val="1000"/>
              </a:spcBef>
            </a:pPr>
            <a:endParaRPr lang="en-US" sz="2800" dirty="0"/>
          </a:p>
        </p:txBody>
      </p:sp>
      <p:pic>
        <p:nvPicPr>
          <p:cNvPr id="7" name="Picture 6">
            <a:extLst>
              <a:ext uri="{FF2B5EF4-FFF2-40B4-BE49-F238E27FC236}">
                <a16:creationId xmlns:a16="http://schemas.microsoft.com/office/drawing/2014/main" id="{C87D5B3C-1A96-92D2-9619-FC55F23EEBF6}"/>
              </a:ext>
            </a:extLst>
          </p:cNvPr>
          <p:cNvPicPr>
            <a:picLocks noChangeAspect="1"/>
          </p:cNvPicPr>
          <p:nvPr/>
        </p:nvPicPr>
        <p:blipFill>
          <a:blip r:embed="rId3"/>
          <a:stretch>
            <a:fillRect/>
          </a:stretch>
        </p:blipFill>
        <p:spPr>
          <a:xfrm>
            <a:off x="5726543" y="1816488"/>
            <a:ext cx="6403835" cy="4858631"/>
          </a:xfrm>
          <a:prstGeom prst="rect">
            <a:avLst/>
          </a:prstGeom>
        </p:spPr>
      </p:pic>
      <p:sp>
        <p:nvSpPr>
          <p:cNvPr id="3" name="Rectangle 2">
            <a:extLst>
              <a:ext uri="{FF2B5EF4-FFF2-40B4-BE49-F238E27FC236}">
                <a16:creationId xmlns:a16="http://schemas.microsoft.com/office/drawing/2014/main" id="{87BA98E2-785E-4932-99C0-A333C96AD1E5}"/>
              </a:ext>
            </a:extLst>
          </p:cNvPr>
          <p:cNvSpPr/>
          <p:nvPr/>
        </p:nvSpPr>
        <p:spPr>
          <a:xfrm>
            <a:off x="5843016" y="5167311"/>
            <a:ext cx="995082" cy="609600"/>
          </a:xfrm>
          <a:prstGeom prst="rect">
            <a:avLst/>
          </a:prstGeom>
          <a:noFill/>
          <a:ln w="571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83135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840CB83-DDF1-4464-95B4-9F998E2FED6A}"/>
              </a:ext>
            </a:extLst>
          </p:cNvPr>
          <p:cNvSpPr>
            <a:spLocks noGrp="1"/>
          </p:cNvSpPr>
          <p:nvPr>
            <p:ph type="title"/>
          </p:nvPr>
        </p:nvSpPr>
        <p:spPr>
          <a:xfrm>
            <a:off x="0" y="1"/>
            <a:ext cx="12192000" cy="1690688"/>
          </a:xfrm>
        </p:spPr>
        <p:txBody>
          <a:bodyPr/>
          <a:lstStyle/>
          <a:p>
            <a:r>
              <a:rPr lang="en-US" b="1" dirty="0" err="1">
                <a:cs typeface="Calibri Light"/>
              </a:rPr>
              <a:t>Pennine</a:t>
            </a:r>
            <a:r>
              <a:rPr lang="en-US" b="1" dirty="0">
                <a:cs typeface="Calibri Light"/>
              </a:rPr>
              <a:t> Education</a:t>
            </a:r>
            <a:endParaRPr lang="en-US" b="1" dirty="0"/>
          </a:p>
        </p:txBody>
      </p:sp>
      <p:sp>
        <p:nvSpPr>
          <p:cNvPr id="3" name="Content Placeholder 2"/>
          <p:cNvSpPr>
            <a:spLocks noGrp="1"/>
          </p:cNvSpPr>
          <p:nvPr>
            <p:ph idx="1"/>
          </p:nvPr>
        </p:nvSpPr>
        <p:spPr>
          <a:xfrm>
            <a:off x="0" y="1690689"/>
            <a:ext cx="12045820" cy="4486274"/>
          </a:xfrm>
        </p:spPr>
        <p:txBody>
          <a:bodyPr vert="horz" lIns="91440" tIns="45720" rIns="91440" bIns="45720" rtlCol="0" anchor="t">
            <a:normAutofit/>
          </a:bodyPr>
          <a:lstStyle/>
          <a:p>
            <a:pPr marL="0" indent="0">
              <a:buNone/>
            </a:pPr>
            <a:endParaRPr lang="en-GB" dirty="0"/>
          </a:p>
          <a:p>
            <a:pPr marL="0" indent="0">
              <a:buNone/>
            </a:pPr>
            <a:endParaRPr lang="en-GB" dirty="0"/>
          </a:p>
          <a:p>
            <a:pPr marL="0" indent="0">
              <a:buNone/>
            </a:pPr>
            <a:r>
              <a:rPr lang="en-GB" sz="4800" b="1" dirty="0"/>
              <a:t>Help Desk Performance</a:t>
            </a:r>
            <a:endParaRPr lang="en-GB" sz="4800" b="1" dirty="0">
              <a:cs typeface="Calibri"/>
            </a:endParaRPr>
          </a:p>
        </p:txBody>
      </p:sp>
    </p:spTree>
    <p:extLst>
      <p:ext uri="{BB962C8B-B14F-4D97-AF65-F5344CB8AC3E}">
        <p14:creationId xmlns:p14="http://schemas.microsoft.com/office/powerpoint/2010/main" val="410924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latin typeface="Arial" panose="020B0604020202020204" pitchFamily="34" charset="0"/>
                <a:cs typeface="Arial" panose="020B0604020202020204" pitchFamily="34" charset="0"/>
              </a:rPr>
              <a:t>Performance Summary</a:t>
            </a:r>
            <a:endParaRPr lang="en-US"/>
          </a:p>
        </p:txBody>
      </p:sp>
      <p:sp>
        <p:nvSpPr>
          <p:cNvPr id="3" name="Content Placeholder 2"/>
          <p:cNvSpPr>
            <a:spLocks noGrp="1"/>
          </p:cNvSpPr>
          <p:nvPr>
            <p:ph idx="1"/>
          </p:nvPr>
        </p:nvSpPr>
        <p:spPr/>
        <p:txBody>
          <a:bodyPr vert="horz" lIns="91440" tIns="45720" rIns="91440" bIns="45720" rtlCol="0" anchor="t">
            <a:normAutofit lnSpcReduction="10000"/>
          </a:bodyPr>
          <a:lstStyle/>
          <a:p>
            <a:pPr marL="0" indent="0">
              <a:buNone/>
            </a:pPr>
            <a:r>
              <a:rPr lang="en-GB" sz="3200" dirty="0">
                <a:cs typeface="Arial"/>
              </a:rPr>
              <a:t>Helpdesk Statistics from 01.9.2023 to 31.12.2023</a:t>
            </a:r>
            <a:br>
              <a:rPr lang="en-GB" sz="3200" dirty="0">
                <a:cs typeface="Arial" panose="020B0604020202020204" pitchFamily="34" charset="0"/>
              </a:rPr>
            </a:br>
            <a:endParaRPr lang="en-GB" sz="3200" dirty="0">
              <a:cs typeface="Arial" panose="020B0604020202020204" pitchFamily="34" charset="0"/>
            </a:endParaRPr>
          </a:p>
          <a:p>
            <a:r>
              <a:rPr lang="en-GB" sz="3200" dirty="0">
                <a:cs typeface="Arial"/>
              </a:rPr>
              <a:t>No. of Calls Logged = 1785</a:t>
            </a:r>
            <a:endParaRPr lang="en-GB" sz="3200" dirty="0">
              <a:cs typeface="Arial" panose="020B0604020202020204" pitchFamily="34" charset="0"/>
            </a:endParaRPr>
          </a:p>
          <a:p>
            <a:r>
              <a:rPr lang="en-GB" sz="3200" dirty="0">
                <a:cs typeface="Arial"/>
              </a:rPr>
              <a:t>No. of Calls Logged Resolved within SLA Agreement = 100%</a:t>
            </a:r>
          </a:p>
          <a:p>
            <a:r>
              <a:rPr lang="en-GB" sz="3200" dirty="0">
                <a:cs typeface="Arial"/>
              </a:rPr>
              <a:t>No. of Calls Resolved on First Contact = 88%</a:t>
            </a:r>
          </a:p>
          <a:p>
            <a:pPr marL="0" indent="0">
              <a:buNone/>
            </a:pPr>
            <a:br>
              <a:rPr lang="en-GB" sz="3200" dirty="0">
                <a:cs typeface="Arial" panose="020B0604020202020204" pitchFamily="34" charset="0"/>
              </a:rPr>
            </a:br>
            <a:r>
              <a:rPr lang="en-GB" sz="3200" dirty="0">
                <a:cs typeface="Arial"/>
              </a:rPr>
              <a:t>We hope you are happy with the service you are receiving. </a:t>
            </a:r>
            <a:br>
              <a:rPr lang="en-GB" sz="3200" dirty="0">
                <a:cs typeface="Arial" panose="020B0604020202020204" pitchFamily="34" charset="0"/>
              </a:rPr>
            </a:br>
            <a:r>
              <a:rPr lang="en-GB" sz="3200" dirty="0">
                <a:cs typeface="Arial"/>
              </a:rPr>
              <a:t>If you have any comments, or you think anything can be improved upon please email : info@pennineeducation.co.uk.</a:t>
            </a:r>
          </a:p>
          <a:p>
            <a:endParaRPr lang="en-GB" dirty="0"/>
          </a:p>
        </p:txBody>
      </p:sp>
    </p:spTree>
    <p:extLst>
      <p:ext uri="{BB962C8B-B14F-4D97-AF65-F5344CB8AC3E}">
        <p14:creationId xmlns:p14="http://schemas.microsoft.com/office/powerpoint/2010/main" val="3807803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a:latin typeface="Arial" panose="020B0604020202020204" pitchFamily="34" charset="0"/>
                <a:cs typeface="Arial" panose="020B0604020202020204" pitchFamily="34" charset="0"/>
              </a:rPr>
              <a:t>Contact Information</a:t>
            </a:r>
          </a:p>
        </p:txBody>
      </p:sp>
      <p:sp>
        <p:nvSpPr>
          <p:cNvPr id="3" name="Content Placeholder 2"/>
          <p:cNvSpPr>
            <a:spLocks noGrp="1"/>
          </p:cNvSpPr>
          <p:nvPr>
            <p:ph idx="1"/>
          </p:nvPr>
        </p:nvSpPr>
        <p:spPr/>
        <p:txBody>
          <a:bodyPr>
            <a:normAutofit/>
          </a:bodyPr>
          <a:lstStyle/>
          <a:p>
            <a:pPr marL="0" indent="0">
              <a:buNone/>
            </a:pPr>
            <a:r>
              <a:rPr lang="en-GB" sz="3200" u="sng" dirty="0">
                <a:latin typeface="Arial" panose="020B0604020202020204" pitchFamily="34" charset="0"/>
                <a:cs typeface="Arial" panose="020B0604020202020204" pitchFamily="34" charset="0"/>
              </a:rPr>
              <a:t>Telephone</a:t>
            </a:r>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General Office/Helpdesk: 0161 509 2900</a:t>
            </a:r>
          </a:p>
          <a:p>
            <a:pPr marL="0" indent="0">
              <a:buNone/>
            </a:pPr>
            <a:r>
              <a:rPr lang="en-GB" sz="3200" u="sng" dirty="0">
                <a:latin typeface="Arial" panose="020B0604020202020204" pitchFamily="34" charset="0"/>
                <a:cs typeface="Arial" panose="020B0604020202020204" pitchFamily="34" charset="0"/>
              </a:rPr>
              <a:t>Email Addresses</a:t>
            </a:r>
          </a:p>
          <a:p>
            <a:r>
              <a:rPr lang="en-GB" sz="3200" u="sng" dirty="0">
                <a:latin typeface="Arial" panose="020B0604020202020204" pitchFamily="34" charset="0"/>
                <a:cs typeface="Arial" panose="020B0604020202020204" pitchFamily="34" charset="0"/>
              </a:rPr>
              <a:t>support@pennineeducation.co.uk</a:t>
            </a:r>
          </a:p>
          <a:p>
            <a:r>
              <a:rPr lang="en-GB" sz="3200" u="sng" dirty="0">
                <a:latin typeface="Arial" panose="020B0604020202020204" pitchFamily="34" charset="0"/>
                <a:cs typeface="Arial" panose="020B0604020202020204" pitchFamily="34" charset="0"/>
              </a:rPr>
              <a:t>info@pennineeducation.co.uk</a:t>
            </a:r>
            <a:endParaRPr lang="en-GB" sz="3200" u="sng" dirty="0">
              <a:solidFill>
                <a:schemeClr val="tx1">
                  <a:lumMod val="95000"/>
                  <a:lumOff val="5000"/>
                </a:schemeClr>
              </a:solidFill>
              <a:latin typeface="Arial" panose="020B0604020202020204" pitchFamily="34" charset="0"/>
              <a:cs typeface="Arial" panose="020B0604020202020204" pitchFamily="34" charset="0"/>
            </a:endParaRPr>
          </a:p>
          <a:p>
            <a:pPr marL="0" indent="0">
              <a:buNone/>
            </a:pPr>
            <a:endParaRPr lang="en-GB" dirty="0"/>
          </a:p>
        </p:txBody>
      </p:sp>
    </p:spTree>
    <p:extLst>
      <p:ext uri="{BB962C8B-B14F-4D97-AF65-F5344CB8AC3E}">
        <p14:creationId xmlns:p14="http://schemas.microsoft.com/office/powerpoint/2010/main" val="1707783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latin typeface="Arial" panose="020B0604020202020204" pitchFamily="34" charset="0"/>
                <a:cs typeface="Arial" panose="020B0604020202020204" pitchFamily="34" charset="0"/>
              </a:rPr>
              <a:t>Customer Satisfaction Survey</a:t>
            </a:r>
          </a:p>
        </p:txBody>
      </p:sp>
      <p:sp>
        <p:nvSpPr>
          <p:cNvPr id="3" name="Content Placeholder 2"/>
          <p:cNvSpPr>
            <a:spLocks noGrp="1"/>
          </p:cNvSpPr>
          <p:nvPr>
            <p:ph idx="1"/>
          </p:nvPr>
        </p:nvSpPr>
        <p:spPr/>
        <p:txBody>
          <a:bodyPr>
            <a:normAutofit/>
          </a:bodyPr>
          <a:lstStyle/>
          <a:p>
            <a:pPr marL="0" indent="0">
              <a:buNone/>
            </a:pPr>
            <a:r>
              <a:rPr lang="en-GB" sz="3600" dirty="0"/>
              <a:t>Thank you to everyone who completed the Customer Satisfaction Survey at the end of last month.  We will publish the results before Half Term</a:t>
            </a:r>
          </a:p>
        </p:txBody>
      </p:sp>
    </p:spTree>
    <p:extLst>
      <p:ext uri="{BB962C8B-B14F-4D97-AF65-F5344CB8AC3E}">
        <p14:creationId xmlns:p14="http://schemas.microsoft.com/office/powerpoint/2010/main" val="3162024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A840CB83-DDF1-4464-95B4-9F998E2FED6A}"/>
              </a:ext>
            </a:extLst>
          </p:cNvPr>
          <p:cNvSpPr>
            <a:spLocks noGrp="1"/>
          </p:cNvSpPr>
          <p:nvPr>
            <p:ph type="title"/>
          </p:nvPr>
        </p:nvSpPr>
        <p:spPr>
          <a:xfrm>
            <a:off x="0" y="1"/>
            <a:ext cx="12192000" cy="1690688"/>
          </a:xfrm>
        </p:spPr>
        <p:txBody>
          <a:bodyPr/>
          <a:lstStyle/>
          <a:p>
            <a:r>
              <a:rPr lang="en-US" b="1" dirty="0" err="1">
                <a:cs typeface="Calibri Light"/>
              </a:rPr>
              <a:t>Pennine</a:t>
            </a:r>
            <a:r>
              <a:rPr lang="en-US" b="1" dirty="0">
                <a:cs typeface="Calibri Light"/>
              </a:rPr>
              <a:t> Education</a:t>
            </a:r>
            <a:endParaRPr lang="en-US" b="1" dirty="0"/>
          </a:p>
        </p:txBody>
      </p:sp>
      <p:sp>
        <p:nvSpPr>
          <p:cNvPr id="3" name="Content Placeholder 2"/>
          <p:cNvSpPr>
            <a:spLocks noGrp="1"/>
          </p:cNvSpPr>
          <p:nvPr>
            <p:ph idx="1"/>
          </p:nvPr>
        </p:nvSpPr>
        <p:spPr>
          <a:xfrm>
            <a:off x="0" y="1690689"/>
            <a:ext cx="12045820" cy="4486274"/>
          </a:xfrm>
        </p:spPr>
        <p:txBody>
          <a:bodyPr vert="horz" lIns="91440" tIns="45720" rIns="91440" bIns="45720" rtlCol="0" anchor="t">
            <a:normAutofit/>
          </a:bodyPr>
          <a:lstStyle/>
          <a:p>
            <a:pPr marL="0" indent="0">
              <a:buNone/>
            </a:pPr>
            <a:endParaRPr lang="en-GB" dirty="0"/>
          </a:p>
          <a:p>
            <a:pPr marL="0" indent="0">
              <a:buNone/>
            </a:pPr>
            <a:endParaRPr lang="en-GB" dirty="0"/>
          </a:p>
          <a:p>
            <a:pPr marL="0" indent="0">
              <a:buNone/>
            </a:pPr>
            <a:r>
              <a:rPr lang="en-GB" sz="4800" b="1" dirty="0"/>
              <a:t>Any Questions?</a:t>
            </a:r>
            <a:endParaRPr lang="en-GB" sz="4800" b="1" dirty="0">
              <a:cs typeface="Calibri"/>
            </a:endParaRPr>
          </a:p>
        </p:txBody>
      </p:sp>
    </p:spTree>
    <p:extLst>
      <p:ext uri="{BB962C8B-B14F-4D97-AF65-F5344CB8AC3E}">
        <p14:creationId xmlns:p14="http://schemas.microsoft.com/office/powerpoint/2010/main" val="3471656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GB"/>
            </a:br>
            <a:br>
              <a:rPr lang="en-GB"/>
            </a:br>
            <a:br>
              <a:rPr lang="en-GB" sz="4900"/>
            </a:br>
            <a:r>
              <a:rPr lang="en-GB" sz="4900" b="1">
                <a:latin typeface="Arial" panose="020B0604020202020204" pitchFamily="34" charset="0"/>
                <a:cs typeface="Arial" panose="020B0604020202020204" pitchFamily="34" charset="0"/>
              </a:rPr>
              <a:t>Thank you for your time</a:t>
            </a:r>
            <a:br>
              <a:rPr lang="en-GB" sz="4900" b="1">
                <a:latin typeface="Arial" panose="020B0604020202020204" pitchFamily="34" charset="0"/>
                <a:cs typeface="Arial" panose="020B0604020202020204" pitchFamily="34" charset="0"/>
              </a:rPr>
            </a:br>
            <a:br>
              <a:rPr lang="en-GB" b="1">
                <a:latin typeface="Arial" panose="020B0604020202020204" pitchFamily="34" charset="0"/>
                <a:cs typeface="Arial" panose="020B0604020202020204" pitchFamily="34" charset="0"/>
              </a:rPr>
            </a:br>
            <a:br>
              <a:rPr lang="en-GB" sz="4900" b="1">
                <a:latin typeface="Arial" panose="020B0604020202020204" pitchFamily="34" charset="0"/>
                <a:cs typeface="Arial" panose="020B0604020202020204" pitchFamily="34" charset="0"/>
              </a:rPr>
            </a:br>
            <a:r>
              <a:rPr lang="en-GB" sz="4900" b="1">
                <a:latin typeface="Arial" panose="020B0604020202020204" pitchFamily="34" charset="0"/>
                <a:cs typeface="Arial" panose="020B0604020202020204" pitchFamily="34" charset="0"/>
              </a:rPr>
              <a:t>Any Questions?</a:t>
            </a:r>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467036" y="3017981"/>
            <a:ext cx="4898676" cy="1971360"/>
          </a:xfrm>
        </p:spPr>
      </p:pic>
    </p:spTree>
    <p:extLst>
      <p:ext uri="{BB962C8B-B14F-4D97-AF65-F5344CB8AC3E}">
        <p14:creationId xmlns:p14="http://schemas.microsoft.com/office/powerpoint/2010/main" val="157218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7BE5-40BB-4BA5-B825-F08547432D50}"/>
              </a:ext>
            </a:extLst>
          </p:cNvPr>
          <p:cNvSpPr>
            <a:spLocks noGrp="1"/>
          </p:cNvSpPr>
          <p:nvPr>
            <p:ph type="title"/>
          </p:nvPr>
        </p:nvSpPr>
        <p:spPr/>
        <p:txBody>
          <a:bodyPr/>
          <a:lstStyle/>
          <a:p>
            <a:r>
              <a:rPr lang="en-US" b="1" dirty="0"/>
              <a:t>Data Item Updates</a:t>
            </a:r>
          </a:p>
        </p:txBody>
      </p:sp>
      <p:sp>
        <p:nvSpPr>
          <p:cNvPr id="3" name="Content Placeholder 2">
            <a:extLst>
              <a:ext uri="{FF2B5EF4-FFF2-40B4-BE49-F238E27FC236}">
                <a16:creationId xmlns:a16="http://schemas.microsoft.com/office/drawing/2014/main" id="{27F4B7BB-BE5B-4728-9811-18BED5C86317}"/>
              </a:ext>
            </a:extLst>
          </p:cNvPr>
          <p:cNvSpPr>
            <a:spLocks noGrp="1"/>
          </p:cNvSpPr>
          <p:nvPr>
            <p:ph idx="1"/>
          </p:nvPr>
        </p:nvSpPr>
        <p:spPr>
          <a:xfrm>
            <a:off x="0" y="1690688"/>
            <a:ext cx="12045820" cy="5059735"/>
          </a:xfrm>
        </p:spPr>
        <p:txBody>
          <a:bodyPr>
            <a:normAutofit/>
          </a:bodyPr>
          <a:lstStyle/>
          <a:p>
            <a:pPr marL="0" indent="0">
              <a:buNone/>
            </a:pPr>
            <a:endParaRPr lang="en-GB" sz="3200" b="1" dirty="0"/>
          </a:p>
          <a:p>
            <a:pPr marL="0" indent="0">
              <a:buNone/>
            </a:pPr>
            <a:endParaRPr lang="en-GB" sz="3200" b="1" dirty="0"/>
          </a:p>
          <a:p>
            <a:pPr marL="0" indent="0">
              <a:buNone/>
            </a:pPr>
            <a:r>
              <a:rPr lang="en-GB" sz="4400" b="1" dirty="0"/>
              <a:t>Data Item Updates</a:t>
            </a:r>
          </a:p>
        </p:txBody>
      </p:sp>
    </p:spTree>
    <p:extLst>
      <p:ext uri="{BB962C8B-B14F-4D97-AF65-F5344CB8AC3E}">
        <p14:creationId xmlns:p14="http://schemas.microsoft.com/office/powerpoint/2010/main" val="14297338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27BE5-40BB-4BA5-B825-F08547432D50}"/>
              </a:ext>
            </a:extLst>
          </p:cNvPr>
          <p:cNvSpPr>
            <a:spLocks noGrp="1"/>
          </p:cNvSpPr>
          <p:nvPr>
            <p:ph type="title"/>
          </p:nvPr>
        </p:nvSpPr>
        <p:spPr/>
        <p:txBody>
          <a:bodyPr/>
          <a:lstStyle/>
          <a:p>
            <a:r>
              <a:rPr lang="en-US" b="1" dirty="0"/>
              <a:t>Updates - </a:t>
            </a:r>
            <a:r>
              <a:rPr lang="en-GB" b="1" dirty="0">
                <a:effectLst/>
              </a:rPr>
              <a:t>School Time</a:t>
            </a:r>
            <a:endParaRPr lang="en-US" b="1" dirty="0"/>
          </a:p>
        </p:txBody>
      </p:sp>
      <p:sp>
        <p:nvSpPr>
          <p:cNvPr id="3" name="Content Placeholder 2">
            <a:extLst>
              <a:ext uri="{FF2B5EF4-FFF2-40B4-BE49-F238E27FC236}">
                <a16:creationId xmlns:a16="http://schemas.microsoft.com/office/drawing/2014/main" id="{27F4B7BB-BE5B-4728-9811-18BED5C86317}"/>
              </a:ext>
            </a:extLst>
          </p:cNvPr>
          <p:cNvSpPr>
            <a:spLocks noGrp="1"/>
          </p:cNvSpPr>
          <p:nvPr>
            <p:ph idx="1"/>
          </p:nvPr>
        </p:nvSpPr>
        <p:spPr>
          <a:xfrm>
            <a:off x="0" y="1690688"/>
            <a:ext cx="12045820" cy="5059735"/>
          </a:xfrm>
        </p:spPr>
        <p:txBody>
          <a:bodyPr>
            <a:normAutofit/>
          </a:bodyPr>
          <a:lstStyle/>
          <a:p>
            <a:pPr marL="0" indent="0">
              <a:buNone/>
            </a:pPr>
            <a:endParaRPr lang="en-GB" sz="4400" b="1" dirty="0"/>
          </a:p>
          <a:p>
            <a:pPr marL="0" indent="0">
              <a:buNone/>
            </a:pPr>
            <a:endParaRPr lang="en-GB" sz="3200" b="1" dirty="0"/>
          </a:p>
        </p:txBody>
      </p:sp>
      <p:sp>
        <p:nvSpPr>
          <p:cNvPr id="5" name="TextBox 4">
            <a:extLst>
              <a:ext uri="{FF2B5EF4-FFF2-40B4-BE49-F238E27FC236}">
                <a16:creationId xmlns:a16="http://schemas.microsoft.com/office/drawing/2014/main" id="{A08DC738-5679-9BF4-EE5A-D7BCA241664F}"/>
              </a:ext>
            </a:extLst>
          </p:cNvPr>
          <p:cNvSpPr txBox="1"/>
          <p:nvPr/>
        </p:nvSpPr>
        <p:spPr>
          <a:xfrm>
            <a:off x="146180" y="1787526"/>
            <a:ext cx="11899640" cy="4893647"/>
          </a:xfrm>
          <a:prstGeom prst="rect">
            <a:avLst/>
          </a:prstGeom>
          <a:noFill/>
        </p:spPr>
        <p:txBody>
          <a:bodyPr wrap="square" lIns="91440" tIns="45720" rIns="91440" bIns="45720" anchor="t">
            <a:spAutoFit/>
          </a:bodyPr>
          <a:lstStyle/>
          <a:p>
            <a:pPr marL="0" indent="0">
              <a:buNone/>
            </a:pPr>
            <a:r>
              <a:rPr lang="en-GB" sz="2600" b="1" dirty="0">
                <a:effectLst/>
              </a:rPr>
              <a:t>School Time</a:t>
            </a:r>
            <a:r>
              <a:rPr lang="en-GB" sz="2600" dirty="0">
                <a:effectLst/>
              </a:rPr>
              <a:t> is a new data item being collected in the Spring 2024 Census for the first time.</a:t>
            </a:r>
          </a:p>
          <a:p>
            <a:pPr marL="0" indent="0">
              <a:buNone/>
            </a:pPr>
            <a:endParaRPr lang="en-GB" sz="2600" dirty="0">
              <a:effectLst/>
            </a:endParaRPr>
          </a:p>
          <a:p>
            <a:pPr marL="0" indent="0">
              <a:buNone/>
            </a:pPr>
            <a:r>
              <a:rPr lang="en-GB" sz="2600" dirty="0">
                <a:effectLst/>
              </a:rPr>
              <a:t>The definition of School Time is the total compulsory time pupils spend in school, in a typical five-day week, i.e. from morning registration to the end of the school day (official home time). This includes breaks and lunchtime but </a:t>
            </a:r>
            <a:r>
              <a:rPr lang="en-GB" sz="2600" i="1" u="sng" dirty="0">
                <a:effectLst/>
              </a:rPr>
              <a:t>not</a:t>
            </a:r>
            <a:r>
              <a:rPr lang="en-GB" sz="2600" dirty="0">
                <a:effectLst/>
              </a:rPr>
              <a:t> optional activities before or after school</a:t>
            </a:r>
            <a:br>
              <a:rPr lang="en-GB" sz="2600" dirty="0">
                <a:effectLst/>
              </a:rPr>
            </a:br>
            <a:br>
              <a:rPr lang="en-GB" sz="2600" dirty="0">
                <a:effectLst/>
              </a:rPr>
            </a:br>
            <a:r>
              <a:rPr lang="en-GB" sz="2600" dirty="0">
                <a:solidFill>
                  <a:srgbClr val="0B0C0C"/>
                </a:solidFill>
              </a:rPr>
              <a:t>W</a:t>
            </a:r>
            <a:r>
              <a:rPr lang="en-GB" sz="2600" b="0" i="0" dirty="0">
                <a:solidFill>
                  <a:srgbClr val="0B0C0C"/>
                </a:solidFill>
                <a:effectLst/>
              </a:rPr>
              <a:t>here a school is open for 32 and a half hours, for example, this is recorded as 32.50, with 32 and three-quarter hours being 32.75</a:t>
            </a:r>
            <a:br>
              <a:rPr lang="en-GB" sz="2600" dirty="0">
                <a:effectLst/>
              </a:rPr>
            </a:br>
            <a:br>
              <a:rPr lang="en-GB" sz="2600" dirty="0">
                <a:effectLst/>
              </a:rPr>
            </a:br>
            <a:r>
              <a:rPr lang="en-GB" sz="2600" dirty="0">
                <a:effectLst/>
              </a:rPr>
              <a:t>NOT APPLICABLE TO </a:t>
            </a:r>
            <a:r>
              <a:rPr lang="en-GB" sz="2600" dirty="0"/>
              <a:t>NURSERY</a:t>
            </a:r>
            <a:r>
              <a:rPr lang="en-GB" sz="2600" dirty="0">
                <a:effectLst/>
              </a:rPr>
              <a:t> SCHOOLS</a:t>
            </a:r>
            <a:endParaRPr lang="en-GB" sz="2600" dirty="0"/>
          </a:p>
        </p:txBody>
      </p:sp>
    </p:spTree>
    <p:extLst>
      <p:ext uri="{BB962C8B-B14F-4D97-AF65-F5344CB8AC3E}">
        <p14:creationId xmlns:p14="http://schemas.microsoft.com/office/powerpoint/2010/main" val="2298775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A screenshot of a computer">
            <a:extLst>
              <a:ext uri="{FF2B5EF4-FFF2-40B4-BE49-F238E27FC236}">
                <a16:creationId xmlns:a16="http://schemas.microsoft.com/office/drawing/2014/main" id="{42CC13AD-B80B-DCA6-A331-F71E001D7DF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387288" y="2775803"/>
            <a:ext cx="4795859" cy="2889504"/>
          </a:xfrm>
          <a:prstGeom prst="rect">
            <a:avLst/>
          </a:prstGeom>
          <a:solidFill>
            <a:srgbClr val="FFFFFF"/>
          </a:solidFill>
          <a:ln w="12700">
            <a:solidFill>
              <a:schemeClr val="tx1"/>
            </a:solidFill>
          </a:ln>
        </p:spPr>
      </p:pic>
      <p:sp>
        <p:nvSpPr>
          <p:cNvPr id="2" name="Title 1">
            <a:extLst>
              <a:ext uri="{FF2B5EF4-FFF2-40B4-BE49-F238E27FC236}">
                <a16:creationId xmlns:a16="http://schemas.microsoft.com/office/drawing/2014/main" id="{A3727BE5-40BB-4BA5-B825-F08547432D50}"/>
              </a:ext>
            </a:extLst>
          </p:cNvPr>
          <p:cNvSpPr>
            <a:spLocks noGrp="1"/>
          </p:cNvSpPr>
          <p:nvPr>
            <p:ph type="title"/>
          </p:nvPr>
        </p:nvSpPr>
        <p:spPr/>
        <p:txBody>
          <a:bodyPr/>
          <a:lstStyle/>
          <a:p>
            <a:r>
              <a:rPr lang="en-US" b="1" dirty="0"/>
              <a:t>Updates - </a:t>
            </a:r>
            <a:r>
              <a:rPr lang="en-GB" b="1" dirty="0">
                <a:effectLst/>
              </a:rPr>
              <a:t>School Time</a:t>
            </a:r>
            <a:endParaRPr lang="en-US" b="1" dirty="0"/>
          </a:p>
        </p:txBody>
      </p:sp>
      <p:sp>
        <p:nvSpPr>
          <p:cNvPr id="3" name="Content Placeholder 2">
            <a:extLst>
              <a:ext uri="{FF2B5EF4-FFF2-40B4-BE49-F238E27FC236}">
                <a16:creationId xmlns:a16="http://schemas.microsoft.com/office/drawing/2014/main" id="{27F4B7BB-BE5B-4728-9811-18BED5C86317}"/>
              </a:ext>
            </a:extLst>
          </p:cNvPr>
          <p:cNvSpPr>
            <a:spLocks noGrp="1"/>
          </p:cNvSpPr>
          <p:nvPr>
            <p:ph idx="1"/>
          </p:nvPr>
        </p:nvSpPr>
        <p:spPr>
          <a:xfrm>
            <a:off x="0" y="1690688"/>
            <a:ext cx="12045820" cy="5059735"/>
          </a:xfrm>
        </p:spPr>
        <p:txBody>
          <a:bodyPr>
            <a:normAutofit/>
          </a:bodyPr>
          <a:lstStyle/>
          <a:p>
            <a:pPr marL="0" indent="0">
              <a:buNone/>
            </a:pPr>
            <a:endParaRPr lang="en-GB" sz="4400" b="1" dirty="0"/>
          </a:p>
          <a:p>
            <a:pPr marL="0" indent="0">
              <a:buNone/>
            </a:pPr>
            <a:endParaRPr lang="en-GB" sz="3200" b="1" dirty="0"/>
          </a:p>
        </p:txBody>
      </p:sp>
      <p:sp>
        <p:nvSpPr>
          <p:cNvPr id="5" name="TextBox 4">
            <a:extLst>
              <a:ext uri="{FF2B5EF4-FFF2-40B4-BE49-F238E27FC236}">
                <a16:creationId xmlns:a16="http://schemas.microsoft.com/office/drawing/2014/main" id="{A08DC738-5679-9BF4-EE5A-D7BCA241664F}"/>
              </a:ext>
            </a:extLst>
          </p:cNvPr>
          <p:cNvSpPr txBox="1"/>
          <p:nvPr/>
        </p:nvSpPr>
        <p:spPr>
          <a:xfrm>
            <a:off x="219270" y="1879303"/>
            <a:ext cx="11899640" cy="1508105"/>
          </a:xfrm>
          <a:prstGeom prst="rect">
            <a:avLst/>
          </a:prstGeom>
          <a:noFill/>
        </p:spPr>
        <p:txBody>
          <a:bodyPr wrap="square" lIns="91440" tIns="45720" rIns="91440" bIns="45720" anchor="t">
            <a:spAutoFit/>
          </a:bodyPr>
          <a:lstStyle/>
          <a:p>
            <a:pPr marL="0" indent="0">
              <a:buNone/>
            </a:pPr>
            <a:r>
              <a:rPr lang="en-GB" sz="3600" b="1" dirty="0">
                <a:effectLst/>
              </a:rPr>
              <a:t>School Time</a:t>
            </a:r>
            <a:r>
              <a:rPr lang="en-GB" sz="3600" dirty="0">
                <a:effectLst/>
              </a:rPr>
              <a:t> is </a:t>
            </a:r>
            <a:r>
              <a:rPr lang="en-GB" sz="3600" dirty="0"/>
              <a:t>entered in via Focus \ School \ School Details \ Panel 1</a:t>
            </a:r>
            <a:endParaRPr lang="en-GB" sz="3600" dirty="0">
              <a:effectLst/>
            </a:endParaRPr>
          </a:p>
          <a:p>
            <a:pPr marL="0" indent="0">
              <a:buNone/>
            </a:pPr>
            <a:endParaRPr lang="en-GB" sz="2000" dirty="0">
              <a:effectLst/>
            </a:endParaRPr>
          </a:p>
        </p:txBody>
      </p:sp>
      <p:cxnSp>
        <p:nvCxnSpPr>
          <p:cNvPr id="12" name="Straight Arrow Connector 11">
            <a:extLst>
              <a:ext uri="{FF2B5EF4-FFF2-40B4-BE49-F238E27FC236}">
                <a16:creationId xmlns:a16="http://schemas.microsoft.com/office/drawing/2014/main" id="{DF473870-7CBF-921D-FF23-5CC1D7D677C9}"/>
              </a:ext>
            </a:extLst>
          </p:cNvPr>
          <p:cNvCxnSpPr/>
          <p:nvPr/>
        </p:nvCxnSpPr>
        <p:spPr>
          <a:xfrm>
            <a:off x="1883664" y="2775803"/>
            <a:ext cx="4873752" cy="259172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5318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A405-C22D-427B-A11E-F5BEBE1E35A8}"/>
              </a:ext>
            </a:extLst>
          </p:cNvPr>
          <p:cNvSpPr>
            <a:spLocks noGrp="1"/>
          </p:cNvSpPr>
          <p:nvPr>
            <p:ph type="title"/>
          </p:nvPr>
        </p:nvSpPr>
        <p:spPr/>
        <p:txBody>
          <a:bodyPr/>
          <a:lstStyle/>
          <a:p>
            <a:r>
              <a:rPr lang="en-GB" b="1" dirty="0"/>
              <a:t>Pennine Education</a:t>
            </a:r>
          </a:p>
        </p:txBody>
      </p:sp>
      <p:sp>
        <p:nvSpPr>
          <p:cNvPr id="4" name="Text Placeholder 2"/>
          <p:cNvSpPr>
            <a:spLocks noGrp="1"/>
          </p:cNvSpPr>
          <p:nvPr>
            <p:ph idx="1"/>
          </p:nvPr>
        </p:nvSpPr>
        <p:spPr>
          <a:xfrm>
            <a:off x="0" y="1690688"/>
            <a:ext cx="12045820" cy="5167311"/>
          </a:xfrm>
        </p:spPr>
        <p:txBody>
          <a:bodyPr>
            <a:noAutofit/>
          </a:bodyPr>
          <a:lstStyle/>
          <a:p>
            <a:pPr marL="0" lvl="1" indent="0">
              <a:spcBef>
                <a:spcPts val="1000"/>
              </a:spcBef>
              <a:buNone/>
            </a:pPr>
            <a:endParaRPr lang="en-GB" dirty="0"/>
          </a:p>
          <a:p>
            <a:pPr marL="0" lvl="1" indent="0" algn="ctr">
              <a:spcBef>
                <a:spcPts val="1000"/>
              </a:spcBef>
              <a:buNone/>
            </a:pPr>
            <a:endParaRPr lang="en-GB" sz="3200" dirty="0"/>
          </a:p>
          <a:p>
            <a:pPr marL="0" lvl="1" indent="0">
              <a:spcBef>
                <a:spcPts val="1000"/>
              </a:spcBef>
              <a:buNone/>
            </a:pPr>
            <a:r>
              <a:rPr lang="en-GB" sz="4800" b="1" dirty="0">
                <a:cs typeface="Arial" panose="020B0604020202020204" pitchFamily="34" charset="0"/>
              </a:rPr>
              <a:t>SCHOOL CENSUS 18</a:t>
            </a:r>
            <a:r>
              <a:rPr lang="en-GB" sz="4800" b="1" baseline="30000" dirty="0">
                <a:cs typeface="Arial" panose="020B0604020202020204" pitchFamily="34" charset="0"/>
              </a:rPr>
              <a:t>TH</a:t>
            </a:r>
            <a:r>
              <a:rPr lang="en-GB" sz="4800" b="1" dirty="0">
                <a:cs typeface="Arial" panose="020B0604020202020204" pitchFamily="34" charset="0"/>
              </a:rPr>
              <a:t> JANUARY 2024</a:t>
            </a:r>
          </a:p>
          <a:p>
            <a:pPr marL="0" lvl="1" indent="0" algn="ctr">
              <a:spcBef>
                <a:spcPts val="1000"/>
              </a:spcBef>
              <a:buNone/>
            </a:pPr>
            <a:r>
              <a:rPr lang="en-GB" b="1" dirty="0">
                <a:latin typeface="Arial" panose="020B0604020202020204" pitchFamily="34" charset="0"/>
                <a:cs typeface="Arial" panose="020B0604020202020204" pitchFamily="34" charset="0"/>
              </a:rPr>
              <a:t> </a:t>
            </a:r>
            <a:endParaRPr lang="en-GB" dirty="0"/>
          </a:p>
        </p:txBody>
      </p:sp>
    </p:spTree>
    <p:extLst>
      <p:ext uri="{BB962C8B-B14F-4D97-AF65-F5344CB8AC3E}">
        <p14:creationId xmlns:p14="http://schemas.microsoft.com/office/powerpoint/2010/main" val="286597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a:latin typeface="Arial" panose="020B0604020202020204" pitchFamily="34" charset="0"/>
                <a:cs typeface="Arial" panose="020B0604020202020204" pitchFamily="34" charset="0"/>
              </a:rPr>
              <a:t>School Census </a:t>
            </a:r>
            <a:endParaRPr lang="en-US"/>
          </a:p>
        </p:txBody>
      </p:sp>
      <p:sp>
        <p:nvSpPr>
          <p:cNvPr id="4" name="Text Placeholder 2"/>
          <p:cNvSpPr>
            <a:spLocks noGrp="1"/>
          </p:cNvSpPr>
          <p:nvPr>
            <p:ph idx="1"/>
          </p:nvPr>
        </p:nvSpPr>
        <p:spPr>
          <a:xfrm>
            <a:off x="0" y="1690689"/>
            <a:ext cx="12045820" cy="5036607"/>
          </a:xfrm>
        </p:spPr>
        <p:txBody>
          <a:bodyPr vert="horz" lIns="91440" tIns="45720" rIns="91440" bIns="45720" rtlCol="0" anchor="t">
            <a:noAutofit/>
          </a:bodyPr>
          <a:lstStyle/>
          <a:p>
            <a:pPr marL="0" lvl="1" indent="0">
              <a:spcBef>
                <a:spcPts val="1000"/>
              </a:spcBef>
              <a:buNone/>
            </a:pPr>
            <a:endParaRPr lang="en-GB" dirty="0"/>
          </a:p>
          <a:p>
            <a:pPr marL="0" lvl="1" indent="0">
              <a:spcBef>
                <a:spcPts val="1000"/>
              </a:spcBef>
              <a:buNone/>
            </a:pPr>
            <a:endParaRPr lang="en-GB" dirty="0"/>
          </a:p>
          <a:p>
            <a:pPr marL="0" lvl="1" indent="0">
              <a:spcBef>
                <a:spcPts val="1000"/>
              </a:spcBef>
              <a:buNone/>
            </a:pPr>
            <a:r>
              <a:rPr lang="en-GB" sz="4400" b="1" dirty="0">
                <a:cs typeface="Arial"/>
              </a:rPr>
              <a:t>Collection Dates - Spring 2024</a:t>
            </a:r>
          </a:p>
          <a:p>
            <a:pPr marL="0" lvl="1" indent="0">
              <a:spcBef>
                <a:spcPts val="1000"/>
              </a:spcBef>
              <a:buNone/>
            </a:pPr>
            <a:endParaRPr lang="en-GB" dirty="0"/>
          </a:p>
        </p:txBody>
      </p:sp>
    </p:spTree>
    <p:extLst>
      <p:ext uri="{BB962C8B-B14F-4D97-AF65-F5344CB8AC3E}">
        <p14:creationId xmlns:p14="http://schemas.microsoft.com/office/powerpoint/2010/main" val="4273692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jonathan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onathan" id="{30124685-6B58-49B0-9E26-36C546E92571}" vid="{0A5D70EC-6C14-45B2-98A5-55CB38EEA2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6E062717A2C04999E5810001621F8D" ma:contentTypeVersion="11" ma:contentTypeDescription="Create a new document." ma:contentTypeScope="" ma:versionID="7208fc1f2169b5b48cce74ec5ccb7f76">
  <xsd:schema xmlns:xsd="http://www.w3.org/2001/XMLSchema" xmlns:xs="http://www.w3.org/2001/XMLSchema" xmlns:p="http://schemas.microsoft.com/office/2006/metadata/properties" xmlns:ns3="5cd66a34-ebc0-46da-ba29-2af434ada50c" xmlns:ns4="1ba6dd91-588f-4a41-a506-ee28e0dc9105" targetNamespace="http://schemas.microsoft.com/office/2006/metadata/properties" ma:root="true" ma:fieldsID="6692035ffd85da983501dbb8c5b8a3ac" ns3:_="" ns4:_="">
    <xsd:import namespace="5cd66a34-ebc0-46da-ba29-2af434ada50c"/>
    <xsd:import namespace="1ba6dd91-588f-4a41-a506-ee28e0dc910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d66a34-ebc0-46da-ba29-2af434ada5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ba6dd91-588f-4a41-a506-ee28e0dc9105"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FCAD27-71B6-4D4D-A938-25749BF07954}">
  <ds:schemaRefs>
    <ds:schemaRef ds:uri="http://schemas.microsoft.com/sharepoint/v3/contenttype/forms"/>
  </ds:schemaRefs>
</ds:datastoreItem>
</file>

<file path=customXml/itemProps2.xml><?xml version="1.0" encoding="utf-8"?>
<ds:datastoreItem xmlns:ds="http://schemas.openxmlformats.org/officeDocument/2006/customXml" ds:itemID="{5C828CD3-B131-4093-9771-D2C390B824CB}">
  <ds:schemaRefs>
    <ds:schemaRef ds:uri="5cd66a34-ebc0-46da-ba29-2af434ada50c"/>
    <ds:schemaRef ds:uri="http://schemas.microsoft.com/office/infopath/2007/PartnerControls"/>
    <ds:schemaRef ds:uri="http://purl.org/dc/dcmitype/"/>
    <ds:schemaRef ds:uri="http://schemas.microsoft.com/office/2006/documentManagement/types"/>
    <ds:schemaRef ds:uri="http://schemas.openxmlformats.org/package/2006/metadata/core-properties"/>
    <ds:schemaRef ds:uri="http://purl.org/dc/elements/1.1/"/>
    <ds:schemaRef ds:uri="http://www.w3.org/XML/1998/namespace"/>
    <ds:schemaRef ds:uri="1ba6dd91-588f-4a41-a506-ee28e0dc9105"/>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E60B82A4-3989-4DB5-8D58-E104AA1321B7}">
  <ds:schemaRefs>
    <ds:schemaRef ds:uri="1ba6dd91-588f-4a41-a506-ee28e0dc9105"/>
    <ds:schemaRef ds:uri="5cd66a34-ebc0-46da-ba29-2af434ada5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jonathan2</Template>
  <TotalTime>4151</TotalTime>
  <Words>2983</Words>
  <Application>Microsoft Office PowerPoint</Application>
  <PresentationFormat>Widescreen</PresentationFormat>
  <Paragraphs>292</Paragraphs>
  <Slides>45</Slides>
  <Notes>42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45</vt:i4>
      </vt:variant>
    </vt:vector>
  </HeadingPairs>
  <TitlesOfParts>
    <vt:vector size="49" baseType="lpstr">
      <vt:lpstr>Arial</vt:lpstr>
      <vt:lpstr>Calibri</vt:lpstr>
      <vt:lpstr>Calibri Light</vt:lpstr>
      <vt:lpstr>jonathan2</vt:lpstr>
      <vt:lpstr>Welcome to Pennine Education Spring Term Briefing  10th  Jan 2024</vt:lpstr>
      <vt:lpstr>Introductions</vt:lpstr>
      <vt:lpstr>Agenda</vt:lpstr>
      <vt:lpstr>SIMS Version</vt:lpstr>
      <vt:lpstr>Data Item Updates</vt:lpstr>
      <vt:lpstr>Updates - School Time</vt:lpstr>
      <vt:lpstr>Updates - School Time</vt:lpstr>
      <vt:lpstr>Pennine Education</vt:lpstr>
      <vt:lpstr>School Census </vt:lpstr>
      <vt:lpstr>Census Reference Date</vt:lpstr>
      <vt:lpstr>Attendance Data</vt:lpstr>
      <vt:lpstr>Exclusions Data</vt:lpstr>
      <vt:lpstr>FSM Data</vt:lpstr>
      <vt:lpstr>FSM Data</vt:lpstr>
      <vt:lpstr>FSM Data</vt:lpstr>
      <vt:lpstr>Spring Census Specific Data Items</vt:lpstr>
      <vt:lpstr>Selected Time</vt:lpstr>
      <vt:lpstr>Selected Time</vt:lpstr>
      <vt:lpstr>Selected Time</vt:lpstr>
      <vt:lpstr>Selected Time</vt:lpstr>
      <vt:lpstr>Infant Class Guidance</vt:lpstr>
      <vt:lpstr>Infant Class Guidance</vt:lpstr>
      <vt:lpstr> Infant / Primary Admission Appeals  </vt:lpstr>
      <vt:lpstr> Childcare Information  </vt:lpstr>
      <vt:lpstr>DfE Validation Files</vt:lpstr>
      <vt:lpstr>Resources</vt:lpstr>
      <vt:lpstr>Dry Run</vt:lpstr>
      <vt:lpstr>Pennine Education</vt:lpstr>
      <vt:lpstr>Pennine Education</vt:lpstr>
      <vt:lpstr>Pennine Education</vt:lpstr>
      <vt:lpstr>Pennine Education</vt:lpstr>
      <vt:lpstr>Pennine Education – Prem Plus</vt:lpstr>
      <vt:lpstr>Pennine Education – Prem Plus</vt:lpstr>
      <vt:lpstr>Pennine Education</vt:lpstr>
      <vt:lpstr>Pennine Education</vt:lpstr>
      <vt:lpstr>Pennine Education</vt:lpstr>
      <vt:lpstr>Pennine Education</vt:lpstr>
      <vt:lpstr>Pennine Education</vt:lpstr>
      <vt:lpstr>Pennine Education</vt:lpstr>
      <vt:lpstr>Pennine Education</vt:lpstr>
      <vt:lpstr>Performance Summary</vt:lpstr>
      <vt:lpstr>Contact Information</vt:lpstr>
      <vt:lpstr>Customer Satisfaction Survey</vt:lpstr>
      <vt:lpstr>Pennine Education</vt:lpstr>
      <vt:lpstr>   Thank you for your time   Any Questions?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Jonathan</dc:title>
  <dc:creator>Jonathan Howells</dc:creator>
  <cp:lastModifiedBy>Rebecca Smith</cp:lastModifiedBy>
  <cp:revision>80</cp:revision>
  <cp:lastPrinted>2024-01-09T15:57:50Z</cp:lastPrinted>
  <dcterms:created xsi:type="dcterms:W3CDTF">2015-04-14T09:38:57Z</dcterms:created>
  <dcterms:modified xsi:type="dcterms:W3CDTF">2024-01-11T10:23:52Z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0x010100676E062717A2C04999E5810001621F8D</vt:lpwstr>
  </property>
</Properties>
</file>